
<file path=[Content_Types].xml><?xml version="1.0" encoding="utf-8"?>
<Types xmlns="http://schemas.openxmlformats.org/package/2006/content-types">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slideLayouts/slideLayout53.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9.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25"/>
  </p:notesMasterIdLst>
  <p:sldIdLst>
    <p:sldId id="256" r:id="rId3"/>
    <p:sldId id="265" r:id="rId4"/>
    <p:sldId id="257" r:id="rId5"/>
    <p:sldId id="258" r:id="rId6"/>
    <p:sldId id="259" r:id="rId7"/>
    <p:sldId id="260" r:id="rId8"/>
    <p:sldId id="261" r:id="rId9"/>
    <p:sldId id="266" r:id="rId10"/>
    <p:sldId id="267" r:id="rId11"/>
    <p:sldId id="262" r:id="rId12"/>
    <p:sldId id="263" r:id="rId13"/>
    <p:sldId id="268" r:id="rId14"/>
    <p:sldId id="269" r:id="rId15"/>
    <p:sldId id="270" r:id="rId16"/>
    <p:sldId id="271" r:id="rId17"/>
    <p:sldId id="275" r:id="rId18"/>
    <p:sldId id="276" r:id="rId19"/>
    <p:sldId id="272" r:id="rId20"/>
    <p:sldId id="273" r:id="rId21"/>
    <p:sldId id="277" r:id="rId22"/>
    <p:sldId id="274" r:id="rId23"/>
    <p:sldId id="264" r:id="rId24"/>
  </p:sldIdLst>
  <p:sldSz cx="9144000" cy="5143500" type="screen16x9"/>
  <p:notesSz cx="6858000" cy="9144000"/>
  <p:embeddedFontLst>
    <p:embeddedFont>
      <p:font typeface="Trebuchet MS" pitchFamily="34" charset="0"/>
      <p:regular r:id="rId26"/>
      <p:bold r:id="rId27"/>
      <p:italic r:id="rId28"/>
      <p:boldItalic r:id="rId29"/>
    </p:embeddedFont>
    <p:embeddedFont>
      <p:font typeface="Lato Black" charset="0"/>
      <p:bold r:id="rId30"/>
      <p:boldItalic r:id="rId31"/>
    </p:embeddedFont>
    <p:embeddedFont>
      <p:font typeface="Lato" charset="0"/>
      <p:regular r:id="rId32"/>
      <p:bold r:id="rId33"/>
      <p:italic r:id="rId34"/>
      <p:boldItalic r:id="rId35"/>
    </p:embeddedFont>
    <p:embeddedFont>
      <p:font typeface="Traditional Arabic" charset="-78"/>
      <p:regular r:id="rId36"/>
      <p:bold r:id="rId37"/>
    </p:embeddedFont>
    <p:embeddedFont>
      <p:font typeface="Bodoni MT" pitchFamily="18"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671" autoAdjust="0"/>
  </p:normalViewPr>
  <p:slideViewPr>
    <p:cSldViewPr snapToGrid="0">
      <p:cViewPr>
        <p:scale>
          <a:sx n="102" d="100"/>
          <a:sy n="102" d="100"/>
        </p:scale>
        <p:origin x="-1050" y="-306"/>
      </p:cViewPr>
      <p:guideLst>
        <p:guide orient="horz" pos="1620"/>
        <p:guide pos="2880"/>
      </p:guideLst>
    </p:cSldViewPr>
  </p:slideViewPr>
  <p:outlineViewPr>
    <p:cViewPr>
      <p:scale>
        <a:sx n="33" d="100"/>
        <a:sy n="33" d="100"/>
      </p:scale>
      <p:origin x="0" y="15624"/>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6396022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112546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2394711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294417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203074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4261375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321389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2045350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311807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2804750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Tree>
  </p:cSld>
  <p:clrMapOvr>
    <a:masterClrMapping/>
  </p:clrMapOvr>
  <p:extLst>
    <p:ext uri="{DCECCB84-F9BA-43D5-87BE-67443E8EF086}">
      <p15:sldGuideLst xmlns=""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1" i="0" u="none" strike="noStrike" cap="none" dirty="0">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1" i="0" u="none" strike="noStrike" cap="none" dirty="0">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1" i="0" u="none" strike="noStrike" cap="none" dirty="0">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1" i="0" u="none" strike="noStrike" cap="none" dirty="0">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1" i="0" u="none" strike="noStrike" cap="none" dirty="0">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1" i="0" u="none" strike="noStrike" cap="none" dirty="0">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1" i="0" u="none" strike="noStrike" cap="none" dirty="0">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1" i="0" u="none" strike="noStrike" cap="none" dirty="0">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1" i="0" u="none" strike="noStrike" cap="none" dirty="0">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1" i="0" u="none" strike="noStrike" cap="none" dirty="0">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dirty="0">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900" b="0" i="0" u="none" strike="noStrike" cap="none" dirty="0">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virtuallibrary.info/alarm.html" TargetMode="Externa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standard.co.uk/futurelondon/health/virtual-reality-in-surgery-a3998166.html" TargetMode="External"/><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hyperlink" Target="https://www.sciencedirect.com/science/article/pii/S0747563216303089" TargetMode="External"/><Relationship Id="rId4" Type="http://schemas.openxmlformats.org/officeDocument/2006/relationships/hyperlink" Target="https://theblog.adobe.com/virtual-reality-will-change-learn-teach/"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peoplematters.in/article/training-development/instilling-a-culture-of-organization-wide-strategic-thinking-7021" TargetMode="Externa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tex.stackexchange.com/questions/513162/how-to-divide-a-colour-wheel-into-n-segmen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en.wikipedia.org/wiki/Holography" TargetMode="External"/><Relationship Id="rId5" Type="http://schemas.openxmlformats.org/officeDocument/2006/relationships/hyperlink" Target="https://en.wikipedia.org/wiki/Wavefront" TargetMode="External"/><Relationship Id="rId4" Type="http://schemas.openxmlformats.org/officeDocument/2006/relationships/hyperlink" Target="https://leadershipwatch-aadboot.com/2011/06/26/post-merger-integration-cultural-alignment-is-a-prerequisite-for-value-crea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geobrava.wordpress.com/2017/05/18/more-it-workloads-shift-to-cloud-services-in-201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www.flickr.com/photos/k2space/14243566645" TargetMode="Externa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hyperlink" Target="https://www.impactzone.co/human-computer-coding-trade-offs/" TargetMode="External"/><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hyperlink" Target="https://pixabay.com/en/pyramids-blue-shape-egyptian-3d-2395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1"/>
          <p:cNvSpPr txBox="1">
            <a:spLocks noGrp="1"/>
          </p:cNvSpPr>
          <p:nvPr>
            <p:ph type="title"/>
          </p:nvPr>
        </p:nvSpPr>
        <p:spPr>
          <a:xfrm>
            <a:off x="0" y="1371600"/>
            <a:ext cx="5952931"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smtClean="0">
                <a:solidFill>
                  <a:schemeClr val="accent3"/>
                </a:solidFill>
                <a:latin typeface="Times New Roman" pitchFamily="18" charset="0"/>
                <a:ea typeface="Trebuchet MS"/>
                <a:cs typeface="Times New Roman" pitchFamily="18" charset="0"/>
                <a:sym typeface="Trebuchet MS"/>
              </a:rPr>
              <a:t>BANK OF BARODA HACKATHON - 2022                       </a:t>
            </a:r>
            <a:endParaRPr lang="en-US" sz="2400" dirty="0">
              <a:solidFill>
                <a:schemeClr val="accent3"/>
              </a:solidFill>
              <a:latin typeface="Times New Roman" pitchFamily="18" charset="0"/>
              <a:ea typeface="Trebuchet MS"/>
              <a:cs typeface="Times New Roman" pitchFamily="18" charset="0"/>
              <a:sym typeface="Trebuchet MS"/>
            </a:endParaRPr>
          </a:p>
        </p:txBody>
      </p:sp>
      <p:sp>
        <p:nvSpPr>
          <p:cNvPr id="339" name="Google Shape;339;p1"/>
          <p:cNvSpPr txBox="1"/>
          <p:nvPr/>
        </p:nvSpPr>
        <p:spPr>
          <a:xfrm>
            <a:off x="0" y="2174949"/>
            <a:ext cx="6192300"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2000" b="1" i="0" u="none" strike="noStrike" cap="none" dirty="0">
                <a:solidFill>
                  <a:schemeClr val="bg2"/>
                </a:solidFill>
                <a:latin typeface="Times New Roman" pitchFamily="18" charset="0"/>
                <a:ea typeface="Trebuchet MS"/>
                <a:cs typeface="Times New Roman" pitchFamily="18" charset="0"/>
                <a:sym typeface="Trebuchet MS"/>
              </a:rPr>
              <a:t>YOUR TEAM NAME </a:t>
            </a:r>
            <a:r>
              <a:rPr lang="en" sz="2000" b="1" i="0" u="none" strike="noStrike" cap="none" dirty="0">
                <a:solidFill>
                  <a:schemeClr val="lt1"/>
                </a:solidFill>
                <a:latin typeface="Trebuchet MS"/>
                <a:ea typeface="Trebuchet MS"/>
                <a:cs typeface="Trebuchet MS"/>
                <a:sym typeface="Trebuchet MS"/>
              </a:rPr>
              <a:t>:</a:t>
            </a:r>
            <a:r>
              <a:rPr lang="en" sz="2000" b="1" i="0" u="none" strike="noStrike" cap="none" dirty="0">
                <a:solidFill>
                  <a:schemeClr val="lt1"/>
                </a:solidFill>
                <a:latin typeface="Times New Roman" pitchFamily="18" charset="0"/>
                <a:ea typeface="Trebuchet MS"/>
                <a:cs typeface="Times New Roman" pitchFamily="18" charset="0"/>
                <a:sym typeface="Trebuchet MS"/>
              </a:rPr>
              <a:t>ENERGETIC ENGINEERS </a:t>
            </a:r>
            <a:endParaRPr sz="2000" b="1" i="0" u="none" strike="noStrike" cap="none" dirty="0">
              <a:solidFill>
                <a:schemeClr val="lt1"/>
              </a:solidFill>
              <a:latin typeface="Times New Roman" pitchFamily="18" charset="0"/>
              <a:ea typeface="Trebuchet MS"/>
              <a:cs typeface="Times New Roman" pitchFamily="18" charset="0"/>
              <a:sym typeface="Trebuchet MS"/>
            </a:endParaRPr>
          </a:p>
        </p:txBody>
      </p:sp>
      <p:sp>
        <p:nvSpPr>
          <p:cNvPr id="340" name="Google Shape;340;p1"/>
          <p:cNvSpPr txBox="1"/>
          <p:nvPr/>
        </p:nvSpPr>
        <p:spPr>
          <a:xfrm>
            <a:off x="0" y="2667361"/>
            <a:ext cx="4717662" cy="1727357"/>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 sz="2000" b="1" i="0" u="none" strike="noStrike" cap="none" dirty="0">
                <a:solidFill>
                  <a:schemeClr val="bg2"/>
                </a:solidFill>
                <a:latin typeface="Times New Roman" pitchFamily="18" charset="0"/>
                <a:ea typeface="Trebuchet MS"/>
                <a:cs typeface="Times New Roman" pitchFamily="18" charset="0"/>
                <a:sym typeface="Trebuchet MS"/>
              </a:rPr>
              <a:t>YOUR TEAM BIO </a:t>
            </a:r>
            <a:r>
              <a:rPr lang="en" sz="2000" b="1" i="0" u="none" strike="noStrike" cap="none" dirty="0">
                <a:solidFill>
                  <a:schemeClr val="bg2"/>
                </a:solidFill>
                <a:latin typeface="Trebuchet MS"/>
                <a:ea typeface="Trebuchet MS"/>
                <a:cs typeface="Trebuchet MS"/>
                <a:sym typeface="Trebuchet MS"/>
              </a:rPr>
              <a:t>:</a:t>
            </a:r>
          </a:p>
          <a:p>
            <a:pPr marL="0" marR="0" lvl="0" indent="0" algn="l" rtl="0">
              <a:lnSpc>
                <a:spcPct val="150000"/>
              </a:lnSpc>
              <a:spcBef>
                <a:spcPts val="0"/>
              </a:spcBef>
              <a:spcAft>
                <a:spcPts val="0"/>
              </a:spcAft>
              <a:buClr>
                <a:srgbClr val="000000"/>
              </a:buClr>
              <a:buSzPts val="1800"/>
              <a:buFont typeface="Arial"/>
              <a:buNone/>
            </a:pPr>
            <a:r>
              <a:rPr lang="en" sz="2000" b="1" dirty="0">
                <a:solidFill>
                  <a:schemeClr val="lt1"/>
                </a:solidFill>
                <a:latin typeface="Times New Roman" pitchFamily="18" charset="0"/>
                <a:ea typeface="Trebuchet MS"/>
                <a:cs typeface="Times New Roman" pitchFamily="18" charset="0"/>
                <a:sym typeface="Trebuchet MS"/>
              </a:rPr>
              <a:t>THINK EFFICIENTLY AND WORK </a:t>
            </a:r>
            <a:r>
              <a:rPr lang="en" sz="2000" b="1" dirty="0" smtClean="0">
                <a:solidFill>
                  <a:schemeClr val="lt1"/>
                </a:solidFill>
                <a:latin typeface="Times New Roman" pitchFamily="18" charset="0"/>
                <a:ea typeface="Trebuchet MS"/>
                <a:cs typeface="Times New Roman" pitchFamily="18" charset="0"/>
                <a:sym typeface="Trebuchet MS"/>
              </a:rPr>
              <a:t>DEDICATEDLY</a:t>
            </a:r>
            <a:endParaRPr sz="2000" b="1" i="0" u="none" strike="noStrike" cap="none" dirty="0">
              <a:solidFill>
                <a:schemeClr val="lt1"/>
              </a:solidFill>
              <a:latin typeface="Times New Roman" pitchFamily="18" charset="0"/>
              <a:ea typeface="Trebuchet MS"/>
              <a:cs typeface="Times New Roman" pitchFamily="18" charset="0"/>
              <a:sym typeface="Trebuchet MS"/>
            </a:endParaRPr>
          </a:p>
        </p:txBody>
      </p:sp>
      <p:pic>
        <p:nvPicPr>
          <p:cNvPr id="341" name="Google Shape;341;p1"/>
          <p:cNvPicPr preferRelativeResize="0"/>
          <p:nvPr/>
        </p:nvPicPr>
        <p:blipFill>
          <a:blip r:embed="rId4">
            <a:alphaModFix/>
          </a:blip>
          <a:stretch>
            <a:fillRect/>
          </a:stretch>
        </p:blipFill>
        <p:spPr>
          <a:xfrm>
            <a:off x="6807450" y="270350"/>
            <a:ext cx="2235228" cy="738900"/>
          </a:xfrm>
          <a:prstGeom prst="rect">
            <a:avLst/>
          </a:prstGeom>
          <a:noFill/>
          <a:ln>
            <a:noFill/>
          </a:ln>
        </p:spPr>
      </p:pic>
      <p:sp>
        <p:nvSpPr>
          <p:cNvPr id="342" name="Google Shape;342;p1"/>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dirty="0">
                <a:solidFill>
                  <a:schemeClr val="dk1"/>
                </a:solidFill>
                <a:latin typeface="Lato"/>
                <a:ea typeface="Lato"/>
                <a:cs typeface="Lato"/>
                <a:sym typeface="Lato"/>
              </a:rPr>
              <a:t>Technology Partner</a:t>
            </a:r>
            <a:endParaRPr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smtClean="0">
                <a:solidFill>
                  <a:srgbClr val="222222"/>
                </a:solidFill>
                <a:highlight>
                  <a:srgbClr val="FFFFFF"/>
                </a:highlight>
                <a:latin typeface="Times New Roman" panose="02020603050405020304" pitchFamily="18" charset="0"/>
                <a:cs typeface="Times New Roman" panose="02020603050405020304" pitchFamily="18" charset="0"/>
              </a:rPr>
              <a:t>KEY DIFFERENTIATORS &amp; ADOPTION PLAN</a:t>
            </a: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C62E2EA0-40D3-935F-54E0-976552341297}"/>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837473B0-CC2E-450A-ABE3-18F120FF3D39}">
                <a1611:picAttrSrcUrl xmlns="" xmlns:a1611="http://schemas.microsoft.com/office/drawing/2016/11/main" r:id="rId5"/>
              </a:ext>
            </a:extLst>
          </a:blip>
          <a:stretch>
            <a:fillRect/>
          </a:stretch>
        </p:blipFill>
        <p:spPr>
          <a:xfrm>
            <a:off x="44641" y="805550"/>
            <a:ext cx="8729987" cy="3930233"/>
          </a:xfrm>
          <a:prstGeom prst="rect">
            <a:avLst/>
          </a:prstGeom>
        </p:spPr>
      </p:pic>
      <p:sp>
        <p:nvSpPr>
          <p:cNvPr id="378" name="Google Shape;378;p7"/>
          <p:cNvSpPr txBox="1"/>
          <p:nvPr/>
        </p:nvSpPr>
        <p:spPr>
          <a:xfrm>
            <a:off x="536028" y="1630985"/>
            <a:ext cx="8238600" cy="297099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600" b="1" i="0" u="none" strike="noStrike" cap="none"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How is your solution better than alternatives and how do you plan to build adoption?</a:t>
            </a:r>
          </a:p>
          <a:p>
            <a:pPr marL="0" marR="0" lvl="0" indent="0" algn="l" rtl="0">
              <a:lnSpc>
                <a:spcPct val="100000"/>
              </a:lnSpc>
              <a:spcBef>
                <a:spcPts val="0"/>
              </a:spcBef>
              <a:spcAft>
                <a:spcPts val="0"/>
              </a:spcAft>
              <a:buClr>
                <a:srgbClr val="000000"/>
              </a:buClr>
              <a:buSzPts val="1400"/>
              <a:buFont typeface="Arial"/>
              <a:buNone/>
            </a:pPr>
            <a:endPar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endParaRPr>
          </a:p>
          <a:p>
            <a:pPr marL="0" marR="0" lvl="0" indent="0" algn="l" rtl="0">
              <a:lnSpc>
                <a:spcPct val="100000"/>
              </a:lnSpc>
              <a:spcBef>
                <a:spcPts val="0"/>
              </a:spcBef>
              <a:spcAft>
                <a:spcPts val="0"/>
              </a:spcAft>
              <a:buClr>
                <a:srgbClr val="000000"/>
              </a:buClr>
              <a:buSzPts val="1400"/>
              <a:buFont typeface="Arial"/>
              <a:buNone/>
            </a:pPr>
            <a:r>
              <a:rPr lang="en" sz="1600" b="0" i="0" u="none" strike="noStrike" cap="none"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                   </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This will be the first stage of implementing </a:t>
            </a: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Hologram </a:t>
            </a: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in future.</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endParaRPr lang="en" sz="1600" b="0" i="0" u="none" strike="noStrike" cap="none"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This will be used to improvise the digitalization of banking</a:t>
            </a:r>
            <a:endParaRPr sz="1600" b="0" i="0" u="none" strike="noStrike" cap="none" dirty="0">
              <a:solidFill>
                <a:srgbClr val="000000"/>
              </a:solidFill>
              <a:latin typeface="Times New Roman" panose="02020603050405020304" pitchFamily="18" charset="0"/>
              <a:ea typeface="Lato"/>
              <a:cs typeface="Times New Roman" panose="02020603050405020304" pitchFamily="18" charset="0"/>
              <a:sym typeface="La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167952"/>
            <a:ext cx="91440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1800" b="1" dirty="0" smtClean="0">
                <a:solidFill>
                  <a:srgbClr val="1F1F50"/>
                </a:solidFill>
                <a:latin typeface="Bodoni MT" panose="02070603080606020203" pitchFamily="18" charset="0"/>
                <a:ea typeface="Lato"/>
                <a:cs typeface="Lato"/>
                <a:sym typeface="Lato"/>
              </a:rPr>
              <a:t>       GITHUB REPOSITORY LINK &amp; SUPPORTING DIAGRAMS, SCREENSHOTS, IF ANY</a:t>
            </a:r>
            <a:endParaRPr lang="en-US" sz="1800" b="1" i="0" u="none" strike="noStrike" cap="none" dirty="0">
              <a:solidFill>
                <a:srgbClr val="1F1F50"/>
              </a:solidFill>
              <a:latin typeface="Bodoni MT" panose="02070603080606020203" pitchFamily="18" charset="0"/>
              <a:ea typeface="Lato"/>
              <a:cs typeface="Lato"/>
              <a:sym typeface="Lato"/>
            </a:endParaRPr>
          </a:p>
        </p:txBody>
      </p:sp>
      <p:sp>
        <p:nvSpPr>
          <p:cNvPr id="4" name="Text Placeholder 3"/>
          <p:cNvSpPr>
            <a:spLocks noGrp="1"/>
          </p:cNvSpPr>
          <p:nvPr>
            <p:ph type="body" idx="1"/>
          </p:nvPr>
        </p:nvSpPr>
        <p:spPr>
          <a:xfrm>
            <a:off x="493825" y="933061"/>
            <a:ext cx="8002500" cy="3968059"/>
          </a:xfrm>
        </p:spPr>
        <p:txBody>
          <a:bodyPr/>
          <a:lstStyle/>
          <a:p>
            <a:pPr>
              <a:buNone/>
            </a:pPr>
            <a:r>
              <a:rPr lang="en-IN" sz="2000" b="1" dirty="0" smtClean="0">
                <a:latin typeface="Times New Roman" panose="02020603050405020304" pitchFamily="18" charset="0"/>
                <a:cs typeface="Times New Roman" panose="02020603050405020304" pitchFamily="18" charset="0"/>
              </a:rPr>
              <a:t>SCREENSHOTS :  </a:t>
            </a:r>
          </a:p>
          <a:p>
            <a:pPr>
              <a:buNone/>
            </a:pPr>
            <a:endParaRPr lang="en-IN" dirty="0">
              <a:latin typeface="Times New Roman" panose="02020603050405020304" pitchFamily="18" charset="0"/>
              <a:cs typeface="Times New Roman" panose="02020603050405020304" pitchFamily="18" charset="0"/>
            </a:endParaRPr>
          </a:p>
          <a:p>
            <a:pPr>
              <a:buNone/>
            </a:pP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BDA3E5A8-EC06-6124-5305-94478B6E0330}"/>
              </a:ext>
            </a:extLst>
          </p:cNvPr>
          <p:cNvPicPr>
            <a:picLocks noChangeAspect="1"/>
          </p:cNvPicPr>
          <p:nvPr/>
        </p:nvPicPr>
        <p:blipFill>
          <a:blip r:embed="rId3"/>
          <a:stretch>
            <a:fillRect/>
          </a:stretch>
        </p:blipFill>
        <p:spPr>
          <a:xfrm>
            <a:off x="2879426" y="741663"/>
            <a:ext cx="3362754" cy="440183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None/>
            </a:pPr>
            <a:r>
              <a:rPr lang="en-IN" sz="2400" b="1" dirty="0" smtClean="0">
                <a:latin typeface="Times New Roman" panose="02020603050405020304" pitchFamily="18" charset="0"/>
                <a:cs typeface="Times New Roman" panose="02020603050405020304" pitchFamily="18" charset="0"/>
              </a:rPr>
              <a:t>SCREENSHOTS :</a:t>
            </a:r>
            <a:endParaRPr lang="en-US" sz="24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 xmlns:a16="http://schemas.microsoft.com/office/drawing/2014/main" id="{667D9DF6-2C55-9486-D745-DE6E5DD98C21}"/>
              </a:ext>
            </a:extLst>
          </p:cNvPr>
          <p:cNvPicPr>
            <a:picLocks noChangeAspect="1"/>
          </p:cNvPicPr>
          <p:nvPr/>
        </p:nvPicPr>
        <p:blipFill>
          <a:blip r:embed="rId2"/>
          <a:stretch>
            <a:fillRect/>
          </a:stretch>
        </p:blipFill>
        <p:spPr>
          <a:xfrm>
            <a:off x="3894139" y="339152"/>
            <a:ext cx="3542359" cy="447544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sz="2800" dirty="0" smtClean="0">
                <a:solidFill>
                  <a:schemeClr val="tx1"/>
                </a:solidFill>
                <a:latin typeface="Times New Roman" panose="02020603050405020304" pitchFamily="18" charset="0"/>
                <a:cs typeface="Times New Roman" panose="02020603050405020304" pitchFamily="18" charset="0"/>
              </a:rPr>
              <a:t>SUPPORTING DIAGRAMS</a:t>
            </a:r>
            <a:r>
              <a:rPr lang="en-US" sz="2800" dirty="0" smtClean="0">
                <a:solidFill>
                  <a:schemeClr val="tx1"/>
                </a:solidFill>
                <a:latin typeface="Times New Roman" panose="02020603050405020304" pitchFamily="18" charset="0"/>
                <a:cs typeface="Times New Roman" panose="02020603050405020304" pitchFamily="18" charset="0"/>
              </a:rPr>
              <a:t/>
            </a:r>
            <a:br>
              <a:rPr lang="en-US" sz="2800" dirty="0" smtClean="0">
                <a:solidFill>
                  <a:schemeClr val="tx1"/>
                </a:solidFill>
                <a:latin typeface="Times New Roman" panose="02020603050405020304" pitchFamily="18" charset="0"/>
                <a:cs typeface="Times New Roman" panose="02020603050405020304" pitchFamily="18" charset="0"/>
              </a:rPr>
            </a:br>
            <a:endParaRPr lang="en-US" sz="2800" dirty="0">
              <a:solidFill>
                <a:schemeClr val="tx1"/>
              </a:solidFill>
            </a:endParaRPr>
          </a:p>
        </p:txBody>
      </p:sp>
      <p:sp>
        <p:nvSpPr>
          <p:cNvPr id="2" name="Text Placeholder 1"/>
          <p:cNvSpPr>
            <a:spLocks noGrp="1"/>
          </p:cNvSpPr>
          <p:nvPr>
            <p:ph type="body" idx="1"/>
          </p:nvPr>
        </p:nvSpPr>
        <p:spPr>
          <a:xfrm>
            <a:off x="512875" y="1055125"/>
            <a:ext cx="8002500" cy="3843446"/>
          </a:xfrm>
        </p:spPr>
        <p:txBody>
          <a:bodyPr/>
          <a:lstStyle/>
          <a:p>
            <a:pPr>
              <a:buNone/>
            </a:pPr>
            <a:r>
              <a:rPr lang="en-US" sz="2000" b="1" dirty="0" smtClean="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p:txBody>
      </p:sp>
      <p:pic>
        <p:nvPicPr>
          <p:cNvPr id="6" name="Picture 5" descr="images.png"/>
          <p:cNvPicPr>
            <a:picLocks noChangeAspect="1"/>
          </p:cNvPicPr>
          <p:nvPr/>
        </p:nvPicPr>
        <p:blipFill>
          <a:blip r:embed="rId2"/>
          <a:stretch>
            <a:fillRect/>
          </a:stretch>
        </p:blipFill>
        <p:spPr>
          <a:xfrm>
            <a:off x="1324949" y="1054360"/>
            <a:ext cx="6596742" cy="376101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sz="2400" dirty="0" smtClean="0">
                <a:solidFill>
                  <a:schemeClr val="tx1"/>
                </a:solidFill>
                <a:latin typeface="Times New Roman" panose="02020603050405020304" pitchFamily="18" charset="0"/>
                <a:cs typeface="Times New Roman" panose="02020603050405020304" pitchFamily="18" charset="0"/>
              </a:rPr>
              <a:t>FLOWCHART</a:t>
            </a:r>
            <a:r>
              <a:rPr lang="en-IN" sz="2400" dirty="0" smtClean="0">
                <a:latin typeface="Times New Roman" panose="02020603050405020304" pitchFamily="18" charset="0"/>
                <a:cs typeface="Times New Roman" panose="02020603050405020304" pitchFamily="18" charset="0"/>
              </a:rPr>
              <a:t> :</a:t>
            </a:r>
            <a:endParaRPr lang="en-US" sz="2400" dirty="0"/>
          </a:p>
        </p:txBody>
      </p:sp>
      <p:sp>
        <p:nvSpPr>
          <p:cNvPr id="2" name="Text Placeholder 1"/>
          <p:cNvSpPr>
            <a:spLocks noGrp="1"/>
          </p:cNvSpPr>
          <p:nvPr>
            <p:ph type="body" idx="1"/>
          </p:nvPr>
        </p:nvSpPr>
        <p:spPr/>
        <p:txBody>
          <a:bodyPr/>
          <a:lstStyle/>
          <a:p>
            <a:pPr marL="139700" indent="0">
              <a:buNone/>
            </a:pPr>
            <a:r>
              <a:rPr lang="en-IN" sz="2400" b="1" dirty="0" smtClean="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pic>
        <p:nvPicPr>
          <p:cNvPr id="4" name="Picture 3" descr="Level0DFDOnlineBnakingSystem.png"/>
          <p:cNvPicPr>
            <a:picLocks noChangeAspect="1"/>
          </p:cNvPicPr>
          <p:nvPr/>
        </p:nvPicPr>
        <p:blipFill>
          <a:blip r:embed="rId2"/>
          <a:stretch>
            <a:fillRect/>
          </a:stretch>
        </p:blipFill>
        <p:spPr>
          <a:xfrm>
            <a:off x="195262" y="804862"/>
            <a:ext cx="8753475" cy="396716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dministrator\Pictures\7f4b69612abe6ced6123a3936b74eb41.jpg"/>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559837" y="942392"/>
            <a:ext cx="8210939" cy="384421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3"/>
          <p:cNvSpPr>
            <a:spLocks noGrp="1"/>
          </p:cNvSpPr>
          <p:nvPr>
            <p:ph type="title"/>
          </p:nvPr>
        </p:nvSpPr>
        <p:spPr/>
        <p:txBody>
          <a:bodyPr/>
          <a:lstStyle/>
          <a:p>
            <a:r>
              <a:rPr lang="en-IN" sz="2400" dirty="0" smtClean="0">
                <a:latin typeface="Times New Roman" panose="02020603050405020304" pitchFamily="18" charset="0"/>
                <a:cs typeface="Times New Roman" panose="02020603050405020304" pitchFamily="18" charset="0"/>
              </a:rPr>
              <a:t>How far it can go ?</a:t>
            </a:r>
            <a:r>
              <a:rPr lang="en-IN" sz="3200" dirty="0" smtClean="0">
                <a:latin typeface="Times New Roman" panose="02020603050405020304" pitchFamily="18" charset="0"/>
                <a:cs typeface="Times New Roman" panose="02020603050405020304" pitchFamily="18" charset="0"/>
              </a:rPr>
              <a:t/>
            </a:r>
            <a:br>
              <a:rPr lang="en-IN" sz="3200" dirty="0" smtClean="0">
                <a:latin typeface="Times New Roman" panose="02020603050405020304" pitchFamily="18" charset="0"/>
                <a:cs typeface="Times New Roman" panose="02020603050405020304" pitchFamily="18" charset="0"/>
              </a:rPr>
            </a:br>
            <a:endParaRPr lang="en-US" dirty="0"/>
          </a:p>
        </p:txBody>
      </p:sp>
      <p:sp>
        <p:nvSpPr>
          <p:cNvPr id="2" name="Text Placeholder 1"/>
          <p:cNvSpPr>
            <a:spLocks noGrp="1"/>
          </p:cNvSpPr>
          <p:nvPr>
            <p:ph type="body" idx="1"/>
          </p:nvPr>
        </p:nvSpPr>
        <p:spPr/>
        <p:txBody>
          <a:bodyPr/>
          <a:lstStyle/>
          <a:p>
            <a:pPr>
              <a:buNone/>
            </a:pPr>
            <a:endParaRPr lang="en-IN" dirty="0" smtClean="0">
              <a:latin typeface="Times New Roman" panose="02020603050405020304" pitchFamily="18" charset="0"/>
              <a:cs typeface="Times New Roman" panose="02020603050405020304" pitchFamily="18" charset="0"/>
            </a:endParaRPr>
          </a:p>
          <a:p>
            <a:pPr marL="139700" indent="0">
              <a:buFont typeface="Wingdings" pitchFamily="2" charset="2"/>
              <a:buChar char="Ø"/>
            </a:pPr>
            <a:r>
              <a:rPr lang="en-US"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Banks </a:t>
            </a:r>
            <a:r>
              <a:rPr lang="en-US" sz="1600" dirty="0">
                <a:latin typeface="Times New Roman" panose="02020603050405020304" pitchFamily="18" charset="0"/>
                <a:cs typeface="Times New Roman" panose="02020603050405020304" pitchFamily="18" charset="0"/>
              </a:rPr>
              <a:t>and financial services often need to present complex financial data to their clients and customers. </a:t>
            </a:r>
            <a:endParaRPr lang="en-US" sz="1600" dirty="0" smtClean="0">
              <a:latin typeface="Times New Roman" panose="02020603050405020304" pitchFamily="18" charset="0"/>
              <a:cs typeface="Times New Roman" panose="02020603050405020304" pitchFamily="18" charset="0"/>
            </a:endParaRPr>
          </a:p>
          <a:p>
            <a:pPr marL="139700" indent="0">
              <a:buFont typeface="Wingdings" pitchFamily="2" charset="2"/>
              <a:buChar char="Ø"/>
            </a:pPr>
            <a:r>
              <a:rPr lang="en-US" sz="16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VR </a:t>
            </a:r>
            <a:r>
              <a:rPr lang="en-US" sz="1600" dirty="0">
                <a:latin typeface="Times New Roman" panose="02020603050405020304" pitchFamily="18" charset="0"/>
                <a:cs typeface="Times New Roman" panose="02020603050405020304" pitchFamily="18" charset="0"/>
              </a:rPr>
              <a:t>enables companies to create content as well as applications that present complicated financial data in an interactive and visually appealing manner. </a:t>
            </a:r>
            <a:endParaRPr lang="en-US" sz="1600" dirty="0" smtClean="0">
              <a:latin typeface="Times New Roman" panose="02020603050405020304" pitchFamily="18" charset="0"/>
              <a:cs typeface="Times New Roman" panose="02020603050405020304" pitchFamily="18" charset="0"/>
            </a:endParaRPr>
          </a:p>
          <a:p>
            <a:pPr marL="139700" indent="0">
              <a:buFont typeface="Wingdings" pitchFamily="2" charset="2"/>
              <a:buChar char="Ø"/>
            </a:pPr>
            <a:r>
              <a:rPr lang="en-US" sz="1600" dirty="0" smtClean="0">
                <a:latin typeface="Times New Roman" panose="02020603050405020304" pitchFamily="18" charset="0"/>
                <a:cs typeface="Times New Roman" panose="02020603050405020304" pitchFamily="18" charset="0"/>
              </a:rPr>
              <a:t> VR </a:t>
            </a:r>
            <a:r>
              <a:rPr lang="en-US" sz="1600" dirty="0">
                <a:latin typeface="Times New Roman" panose="02020603050405020304" pitchFamily="18" charset="0"/>
                <a:cs typeface="Times New Roman" panose="02020603050405020304" pitchFamily="18" charset="0"/>
              </a:rPr>
              <a:t>helps banks in creating immersive experiences that improve user engagement. </a:t>
            </a:r>
            <a:endParaRPr lang="en-US" sz="1600" dirty="0" smtClean="0">
              <a:latin typeface="Times New Roman" panose="02020603050405020304" pitchFamily="18" charset="0"/>
              <a:cs typeface="Times New Roman" panose="02020603050405020304" pitchFamily="18" charset="0"/>
            </a:endParaRPr>
          </a:p>
          <a:p>
            <a:pPr marL="139700" indent="0">
              <a:buFont typeface="Wingdings" pitchFamily="2" charset="2"/>
              <a:buChar char="Ø"/>
            </a:pPr>
            <a:r>
              <a:rPr lang="en-US" sz="1600" dirty="0" smtClean="0">
                <a:latin typeface="Times New Roman" panose="02020603050405020304" pitchFamily="18" charset="0"/>
                <a:cs typeface="Times New Roman" panose="02020603050405020304" pitchFamily="18" charset="0"/>
              </a:rPr>
              <a:t> For </a:t>
            </a:r>
            <a:r>
              <a:rPr lang="en-US" sz="1600" dirty="0">
                <a:latin typeface="Times New Roman" panose="02020603050405020304" pitchFamily="18" charset="0"/>
                <a:cs typeface="Times New Roman" panose="02020603050405020304" pitchFamily="18" charset="0"/>
              </a:rPr>
              <a:t>instance, businesses can educate customers about the stock market and investments using interactive VR apps. </a:t>
            </a:r>
            <a:endParaRPr lang="en-US" sz="1600" dirty="0" smtClean="0">
              <a:latin typeface="Times New Roman" panose="02020603050405020304" pitchFamily="18" charset="0"/>
              <a:cs typeface="Times New Roman" panose="02020603050405020304" pitchFamily="18" charset="0"/>
            </a:endParaRPr>
          </a:p>
          <a:p>
            <a:pPr marL="139700" indent="0">
              <a:buFont typeface="Wingdings" pitchFamily="2" charset="2"/>
              <a:buChar char="Ø"/>
            </a:pPr>
            <a:r>
              <a:rPr lang="en-US" sz="1600" dirty="0" smtClean="0">
                <a:latin typeface="Times New Roman" panose="02020603050405020304" pitchFamily="18" charset="0"/>
                <a:cs typeface="Times New Roman" panose="02020603050405020304" pitchFamily="18" charset="0"/>
              </a:rPr>
              <a:t> Financial </a:t>
            </a:r>
            <a:r>
              <a:rPr lang="en-US" sz="1600" dirty="0">
                <a:latin typeface="Times New Roman" panose="02020603050405020304" pitchFamily="18" charset="0"/>
                <a:cs typeface="Times New Roman" panose="02020603050405020304" pitchFamily="18" charset="0"/>
              </a:rPr>
              <a:t>services and banking companies can also enhance certain aspects of their user experience.</a:t>
            </a:r>
            <a:endParaRPr lang="en-IN" sz="16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xmlns="" val="0"/>
              </a:ext>
            </a:extLst>
          </a:blip>
          <a:stretch>
            <a:fillRect/>
          </a:stretch>
        </p:blipFill>
        <p:spPr>
          <a:xfrm>
            <a:off x="410546" y="961054"/>
            <a:ext cx="8154955" cy="3889698"/>
          </a:xfrm>
          <a:prstGeom prst="rect">
            <a:avLst/>
          </a:prstGeom>
        </p:spPr>
      </p:pic>
      <p:sp>
        <p:nvSpPr>
          <p:cNvPr id="4" name="Title 3"/>
          <p:cNvSpPr>
            <a:spLocks noGrp="1"/>
          </p:cNvSpPr>
          <p:nvPr>
            <p:ph type="title"/>
          </p:nvPr>
        </p:nvSpPr>
        <p:spPr/>
        <p:txBody>
          <a:bodyPr/>
          <a:lstStyle/>
          <a:p>
            <a:r>
              <a:rPr lang="en-IN" sz="2400" dirty="0" smtClean="0">
                <a:latin typeface="Times New Roman" panose="02020603050405020304" pitchFamily="18" charset="0"/>
                <a:cs typeface="Times New Roman" panose="02020603050405020304" pitchFamily="18" charset="0"/>
              </a:rPr>
              <a:t>1. VR </a:t>
            </a:r>
            <a:r>
              <a:rPr lang="en-IN" sz="2400" dirty="0" smtClean="0">
                <a:latin typeface="Times New Roman" panose="02020603050405020304" pitchFamily="18" charset="0"/>
                <a:cs typeface="Times New Roman" panose="02020603050405020304" pitchFamily="18" charset="0"/>
              </a:rPr>
              <a:t>IN </a:t>
            </a:r>
            <a:r>
              <a:rPr lang="en-IN" sz="2400" dirty="0" smtClean="0">
                <a:solidFill>
                  <a:schemeClr val="tx1"/>
                </a:solidFill>
                <a:latin typeface="Times New Roman" panose="02020603050405020304" pitchFamily="18" charset="0"/>
                <a:cs typeface="Times New Roman" panose="02020603050405020304" pitchFamily="18" charset="0"/>
              </a:rPr>
              <a:t>MILITARY</a:t>
            </a:r>
            <a:r>
              <a:rPr lang="en-IN" sz="3200" dirty="0" smtClean="0">
                <a:latin typeface="Times New Roman" panose="02020603050405020304" pitchFamily="18" charset="0"/>
                <a:cs typeface="Times New Roman" panose="02020603050405020304" pitchFamily="18" charset="0"/>
              </a:rPr>
              <a:t/>
            </a:r>
            <a:br>
              <a:rPr lang="en-IN" sz="3200" dirty="0" smtClean="0">
                <a:latin typeface="Times New Roman" panose="02020603050405020304" pitchFamily="18" charset="0"/>
                <a:cs typeface="Times New Roman" panose="02020603050405020304" pitchFamily="18" charset="0"/>
              </a:rPr>
            </a:br>
            <a:endParaRPr lang="en-US" dirty="0"/>
          </a:p>
        </p:txBody>
      </p:sp>
      <p:sp>
        <p:nvSpPr>
          <p:cNvPr id="2" name="Text Placeholder 1"/>
          <p:cNvSpPr>
            <a:spLocks noGrp="1"/>
          </p:cNvSpPr>
          <p:nvPr>
            <p:ph type="body" idx="1"/>
          </p:nvPr>
        </p:nvSpPr>
        <p:spPr>
          <a:xfrm>
            <a:off x="456891" y="643812"/>
            <a:ext cx="8002500" cy="4238430"/>
          </a:xfrm>
        </p:spPr>
        <p:txBody>
          <a:bodyPr/>
          <a:lstStyle/>
          <a:p>
            <a:pPr>
              <a:buNone/>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VR proves an effect method of training</a:t>
            </a:r>
            <a:r>
              <a:rPr lang="en-IN" sz="1600"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VR </a:t>
            </a:r>
            <a:r>
              <a:rPr lang="en-IN" sz="1600" dirty="0">
                <a:latin typeface="Times New Roman" panose="02020603050405020304" pitchFamily="18" charset="0"/>
                <a:cs typeface="Times New Roman" panose="02020603050405020304" pitchFamily="18" charset="0"/>
              </a:rPr>
              <a:t>can transport a trainee into a number of different situations, places and environments for a range of training purposes. </a:t>
            </a:r>
            <a:endParaRPr lang="en-IN" sz="16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The </a:t>
            </a:r>
            <a:r>
              <a:rPr lang="en-IN" sz="1600" dirty="0">
                <a:latin typeface="Times New Roman" panose="02020603050405020304" pitchFamily="18" charset="0"/>
                <a:cs typeface="Times New Roman" panose="02020603050405020304" pitchFamily="18" charset="0"/>
              </a:rPr>
              <a:t>military uses it for flight simulations, battlefield simulations, medic training, vehicle simulation and virtual boot camp, among other things. </a:t>
            </a:r>
            <a:endParaRPr lang="en-IN" sz="16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VR </a:t>
            </a:r>
            <a:r>
              <a:rPr lang="en-IN" sz="1600" dirty="0">
                <a:latin typeface="Times New Roman" panose="02020603050405020304" pitchFamily="18" charset="0"/>
                <a:cs typeface="Times New Roman" panose="02020603050405020304" pitchFamily="18" charset="0"/>
              </a:rPr>
              <a:t>is a completely immersive, visual and sound-based experience, which can safely replicate dangerous training situations to prepare and train soldiers, without putting them at risk until they are ready for combat, it can also be used to teach soldiers some softer skills, including communication with local civilians or international counterparts when out in the field. </a:t>
            </a:r>
            <a:endParaRPr lang="en-IN" sz="1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774134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Times New Roman" pitchFamily="18" charset="0"/>
                <a:cs typeface="Times New Roman" pitchFamily="18" charset="0"/>
              </a:rPr>
              <a:t>VR IN MILITARY (CONT..)</a:t>
            </a:r>
            <a:endParaRPr lang="en-US" sz="2400"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xmlns="" val="0"/>
              </a:ext>
            </a:extLst>
          </a:blip>
          <a:stretch>
            <a:fillRect/>
          </a:stretch>
        </p:blipFill>
        <p:spPr>
          <a:xfrm>
            <a:off x="363893" y="830425"/>
            <a:ext cx="8154955" cy="3889698"/>
          </a:xfrm>
          <a:prstGeom prst="rect">
            <a:avLst/>
          </a:prstGeom>
        </p:spPr>
      </p:pic>
      <p:sp>
        <p:nvSpPr>
          <p:cNvPr id="8" name="Rectangle 7"/>
          <p:cNvSpPr/>
          <p:nvPr/>
        </p:nvSpPr>
        <p:spPr>
          <a:xfrm>
            <a:off x="457200" y="1567543"/>
            <a:ext cx="8154955" cy="2554545"/>
          </a:xfrm>
          <a:prstGeom prst="rect">
            <a:avLst/>
          </a:prstGeom>
        </p:spPr>
        <p:txBody>
          <a:bodyPr wrap="square">
            <a:spAutoFit/>
          </a:bodyPr>
          <a:lstStyle/>
          <a:p>
            <a:pPr marL="285750" indent="-285750">
              <a:buFont typeface="Wingdings" panose="05000000000000000000" pitchFamily="2" charset="2"/>
              <a:buChar char="Ø"/>
            </a:pPr>
            <a:r>
              <a:rPr lang="en-IN" sz="1600" dirty="0" smtClean="0">
                <a:latin typeface="Times New Roman" pitchFamily="18" charset="0"/>
                <a:cs typeface="Times New Roman" pitchFamily="18" charset="0"/>
              </a:rPr>
              <a:t>Another of its uses includes treating Post-Traumatic Stress Disorder (PTSD) for soldiers who have returned from combat and need help adjusting to normal life situations; this is known as Virtual Reality</a:t>
            </a:r>
            <a:r>
              <a:rPr lang="en-IN" sz="1600" dirty="0" smtClean="0">
                <a:latin typeface="Times New Roman" pitchFamily="18" charset="0"/>
                <a:cs typeface="Times New Roman" pitchFamily="18" charset="0"/>
              </a:rPr>
              <a:t>.</a:t>
            </a:r>
          </a:p>
          <a:p>
            <a:pPr marL="285750" indent="-285750">
              <a:buFont typeface="Wingdings" panose="05000000000000000000" pitchFamily="2" charset="2"/>
              <a:buChar char="Ø"/>
            </a:pPr>
            <a:endParaRPr lang="en-IN" sz="1600" dirty="0" smtClean="0">
              <a:latin typeface="Times New Roman" pitchFamily="18" charset="0"/>
              <a:cs typeface="Times New Roman" pitchFamily="18" charset="0"/>
            </a:endParaRPr>
          </a:p>
          <a:p>
            <a:pPr marL="285750" indent="-285750">
              <a:buFont typeface="Wingdings" panose="05000000000000000000" pitchFamily="2" charset="2"/>
              <a:buChar char="Ø"/>
            </a:pPr>
            <a:r>
              <a:rPr lang="en-IN" sz="1600" dirty="0" smtClean="0">
                <a:latin typeface="Times New Roman" pitchFamily="18" charset="0"/>
                <a:cs typeface="Times New Roman" pitchFamily="18" charset="0"/>
              </a:rPr>
              <a:t>Exposure Therapy (VRET). </a:t>
            </a:r>
            <a:endParaRPr lang="en-IN" sz="1600" dirty="0" smtClean="0">
              <a:latin typeface="Times New Roman" pitchFamily="18" charset="0"/>
              <a:cs typeface="Times New Roman" pitchFamily="18" charset="0"/>
            </a:endParaRPr>
          </a:p>
          <a:p>
            <a:pPr marL="285750" indent="-285750">
              <a:buFont typeface="Wingdings" panose="05000000000000000000" pitchFamily="2" charset="2"/>
              <a:buChar char="Ø"/>
            </a:pPr>
            <a:endParaRPr lang="en-IN" sz="1600" dirty="0" smtClean="0">
              <a:latin typeface="Times New Roman" pitchFamily="18" charset="0"/>
              <a:cs typeface="Times New Roman" pitchFamily="18" charset="0"/>
            </a:endParaRPr>
          </a:p>
          <a:p>
            <a:pPr marL="285750" indent="-285750">
              <a:buFont typeface="Wingdings" panose="05000000000000000000" pitchFamily="2" charset="2"/>
              <a:buChar char="Ø"/>
            </a:pPr>
            <a:r>
              <a:rPr lang="en-IN" sz="1600" dirty="0" smtClean="0">
                <a:latin typeface="Times New Roman" pitchFamily="18" charset="0"/>
                <a:cs typeface="Times New Roman" pitchFamily="18" charset="0"/>
              </a:rPr>
              <a:t>A key benefit for using virtual reality technology in the military is the reduction in costs for training. </a:t>
            </a:r>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xmlns="">
                  <a14:imgLayer r:embed="rId3">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p:blipFill>
        <p:spPr bwMode="auto">
          <a:xfrm>
            <a:off x="415209" y="1231641"/>
            <a:ext cx="8332237" cy="3387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IN" sz="2400" dirty="0" smtClean="0">
                <a:solidFill>
                  <a:schemeClr val="tx1"/>
                </a:solidFill>
                <a:latin typeface="Times New Roman" panose="02020603050405020304" pitchFamily="18" charset="0"/>
                <a:cs typeface="Times New Roman" panose="02020603050405020304" pitchFamily="18" charset="0"/>
              </a:rPr>
              <a:t>2. VR IN SPORT</a:t>
            </a:r>
            <a:r>
              <a:rPr lang="en-IN" sz="3200" dirty="0" smtClean="0">
                <a:latin typeface="Times New Roman" panose="02020603050405020304" pitchFamily="18" charset="0"/>
                <a:cs typeface="Times New Roman" panose="02020603050405020304" pitchFamily="18" charset="0"/>
              </a:rPr>
              <a:t/>
            </a:r>
            <a:br>
              <a:rPr lang="en-IN" sz="3200" dirty="0" smtClean="0">
                <a:latin typeface="Times New Roman" panose="02020603050405020304" pitchFamily="18" charset="0"/>
                <a:cs typeface="Times New Roman" panose="02020603050405020304" pitchFamily="18" charset="0"/>
              </a:rPr>
            </a:br>
            <a:endParaRPr lang="en-US" dirty="0"/>
          </a:p>
        </p:txBody>
      </p:sp>
      <p:sp>
        <p:nvSpPr>
          <p:cNvPr id="2" name="Text Placeholder 1"/>
          <p:cNvSpPr>
            <a:spLocks noGrp="1"/>
          </p:cNvSpPr>
          <p:nvPr>
            <p:ph type="body" idx="1"/>
          </p:nvPr>
        </p:nvSpPr>
        <p:spPr>
          <a:xfrm>
            <a:off x="540867" y="803198"/>
            <a:ext cx="8002500" cy="3603300"/>
          </a:xfrm>
        </p:spPr>
        <p:txBody>
          <a:bodyPr/>
          <a:lstStyle/>
          <a:p>
            <a:pPr>
              <a:buNone/>
            </a:pPr>
            <a:endParaRPr lang="en-US" dirty="0">
              <a:latin typeface="Times New Roman" panose="02020603050405020304" pitchFamily="18" charset="0"/>
              <a:cs typeface="Times New Roman" panose="02020603050405020304" pitchFamily="18" charset="0"/>
            </a:endParaRPr>
          </a:p>
          <a:p>
            <a:pPr marL="13970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It’s </a:t>
            </a:r>
            <a:r>
              <a:rPr lang="en-IN" sz="1600" dirty="0">
                <a:latin typeface="Times New Roman" panose="02020603050405020304" pitchFamily="18" charset="0"/>
                <a:cs typeface="Times New Roman" panose="02020603050405020304" pitchFamily="18" charset="0"/>
              </a:rPr>
              <a:t>used as a training aid to help measure athletic performance and analyse technique. </a:t>
            </a: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Some </a:t>
            </a:r>
            <a:r>
              <a:rPr lang="en-IN" sz="1600" dirty="0">
                <a:latin typeface="Times New Roman" panose="02020603050405020304" pitchFamily="18" charset="0"/>
                <a:cs typeface="Times New Roman" panose="02020603050405020304" pitchFamily="18" charset="0"/>
              </a:rPr>
              <a:t>say it can also be used to improve athletes' cognitive abilities when injured, as it allows them to experience gameplay scenarios virtually. </a:t>
            </a: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Potentially</a:t>
            </a:r>
            <a:r>
              <a:rPr lang="en-IN" sz="1600" dirty="0">
                <a:latin typeface="Times New Roman" panose="02020603050405020304" pitchFamily="18" charset="0"/>
                <a:cs typeface="Times New Roman" panose="02020603050405020304" pitchFamily="18" charset="0"/>
              </a:rPr>
              <a:t>, this could also allow for those who cannot afford to spend money on attending live sports events to feel included as they can enjoy the same experience remotely, either for free or at a lesser cost. </a:t>
            </a:r>
            <a:endParaRPr lang="en-US" sz="1600" dirty="0">
              <a:latin typeface="Times New Roman" panose="02020603050405020304" pitchFamily="18" charset="0"/>
              <a:cs typeface="Times New Roman" panose="02020603050405020304" pitchFamily="18" charset="0"/>
            </a:endParaRPr>
          </a:p>
          <a:p>
            <a:pPr marL="13970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0088460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sz="2400" dirty="0" smtClean="0">
                <a:latin typeface="Times New Roman" panose="02020603050405020304" pitchFamily="18" charset="0"/>
                <a:cs typeface="Times New Roman" panose="02020603050405020304" pitchFamily="18" charset="0"/>
              </a:rPr>
              <a:t>3. VR IN MEDICAL TRAINING</a:t>
            </a:r>
            <a:r>
              <a:rPr lang="en-IN" dirty="0" smtClean="0">
                <a:latin typeface="Times New Roman" panose="02020603050405020304" pitchFamily="18" charset="0"/>
                <a:cs typeface="Times New Roman" panose="02020603050405020304" pitchFamily="18" charset="0"/>
              </a:rPr>
              <a:t/>
            </a:r>
            <a:br>
              <a:rPr lang="en-IN" dirty="0" smtClean="0">
                <a:latin typeface="Times New Roman" panose="02020603050405020304" pitchFamily="18" charset="0"/>
                <a:cs typeface="Times New Roman" panose="02020603050405020304" pitchFamily="18" charset="0"/>
              </a:rPr>
            </a:br>
            <a:endParaRPr lang="en-US" dirty="0"/>
          </a:p>
        </p:txBody>
      </p:sp>
      <p:sp>
        <p:nvSpPr>
          <p:cNvPr id="2" name="Text Placeholder 1"/>
          <p:cNvSpPr>
            <a:spLocks noGrp="1"/>
          </p:cNvSpPr>
          <p:nvPr>
            <p:ph type="body" idx="1"/>
          </p:nvPr>
        </p:nvSpPr>
        <p:spPr>
          <a:xfrm>
            <a:off x="512875" y="1810139"/>
            <a:ext cx="8002500" cy="2848286"/>
          </a:xfrm>
        </p:spPr>
        <p:txBody>
          <a:bodyPr/>
          <a:lstStyle/>
          <a:p>
            <a:pPr marL="139700" indent="0">
              <a:buNone/>
            </a:pPr>
            <a:endParaRPr lang="en-US" dirty="0">
              <a:latin typeface="Times New Roman" panose="02020603050405020304" pitchFamily="18" charset="0"/>
              <a:cs typeface="Times New Roman" panose="02020603050405020304" pitchFamily="18" charset="0"/>
            </a:endParaRPr>
          </a:p>
          <a:p>
            <a:pPr marL="139700" indent="0">
              <a:buNone/>
            </a:pPr>
            <a:endParaRPr lang="en-US" dirty="0" smtClean="0">
              <a:latin typeface="Times New Roman" panose="02020603050405020304" pitchFamily="18" charset="0"/>
              <a:cs typeface="Times New Roman" panose="02020603050405020304" pitchFamily="18" charset="0"/>
            </a:endParaRPr>
          </a:p>
        </p:txBody>
      </p:sp>
      <p:pic>
        <p:nvPicPr>
          <p:cNvPr id="5" name="Picture 4" descr="b6432050c5359e62e52fee076e39cc35.jpg"/>
          <p:cNvPicPr>
            <a:picLocks noChangeAspect="1"/>
          </p:cNvPicPr>
          <p:nvPr/>
        </p:nvPicPr>
        <p:blipFill>
          <a:blip r:embed="rId2">
            <a:duotone>
              <a:schemeClr val="accent3">
                <a:shade val="45000"/>
                <a:satMod val="135000"/>
              </a:schemeClr>
              <a:prstClr val="white"/>
            </a:duotone>
            <a:lum bright="14000"/>
          </a:blip>
          <a:stretch>
            <a:fillRect/>
          </a:stretch>
        </p:blipFill>
        <p:spPr>
          <a:xfrm rot="16200000">
            <a:off x="2850501" y="-1124339"/>
            <a:ext cx="3508311" cy="8014996"/>
          </a:xfrm>
          <a:prstGeom prst="rect">
            <a:avLst/>
          </a:prstGeom>
          <a:solidFill>
            <a:schemeClr val="accent1">
              <a:alpha val="99000"/>
            </a:schemeClr>
          </a:solidFill>
          <a:effectLst>
            <a:outerShdw blurRad="50800" dist="50800" dir="5400000" algn="ctr" rotWithShape="0">
              <a:srgbClr val="000000">
                <a:alpha val="1000"/>
              </a:srgbClr>
            </a:outerShdw>
          </a:effectLst>
        </p:spPr>
      </p:pic>
      <p:sp>
        <p:nvSpPr>
          <p:cNvPr id="6" name="Rectangle 5"/>
          <p:cNvSpPr/>
          <p:nvPr/>
        </p:nvSpPr>
        <p:spPr>
          <a:xfrm>
            <a:off x="877077" y="2052736"/>
            <a:ext cx="7520473" cy="1323439"/>
          </a:xfrm>
          <a:prstGeom prst="rect">
            <a:avLst/>
          </a:prstGeom>
        </p:spPr>
        <p:txBody>
          <a:bodyPr wrap="square">
            <a:spAutoFit/>
          </a:bodyPr>
          <a:lstStyle/>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Due to its interactive nature, medical and dental students have begun to </a:t>
            </a:r>
            <a:r>
              <a:rPr lang="en-IN" sz="1600" u="sng" dirty="0" smtClean="0">
                <a:latin typeface="Times New Roman" panose="02020603050405020304" pitchFamily="18" charset="0"/>
                <a:cs typeface="Times New Roman" panose="02020603050405020304" pitchFamily="18" charset="0"/>
                <a:hlinkClick r:id="rId3"/>
              </a:rPr>
              <a:t>practice surgeries and procedures</a:t>
            </a:r>
            <a:r>
              <a:rPr lang="en-IN" sz="1600" u="sng" dirty="0" smtClean="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using VR </a:t>
            </a:r>
            <a:r>
              <a:rPr lang="en-IN" sz="16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The risk of inflicting harm or making a mistake while practicing on real patients is eliminated</a:t>
            </a:r>
            <a:r>
              <a:rPr lang="en-I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730423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smtClean="0">
                <a:latin typeface="Times New Roman" panose="02020603050405020304" pitchFamily="18" charset="0"/>
                <a:cs typeface="Times New Roman" panose="02020603050405020304" pitchFamily="18" charset="0"/>
              </a:rPr>
              <a:t>ABSTRACT</a:t>
            </a: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F1593B99-0B55-FE38-852D-9627480D1ED6}"/>
              </a:ext>
            </a:extLst>
          </p:cNvPr>
          <p:cNvPicPr>
            <a:picLocks noChangeAspect="1"/>
          </p:cNvPicPr>
          <p:nvPr/>
        </p:nvPicPr>
        <p:blipFill>
          <a:blip r:embed="rId2">
            <a:duotone>
              <a:schemeClr val="accent6">
                <a:shade val="45000"/>
                <a:satMod val="135000"/>
              </a:schemeClr>
              <a:prstClr val="white"/>
            </a:duotone>
            <a:lum bright="2000"/>
            <a:extLst>
              <a:ext uri="{BEBA8EAE-BF5A-486C-A8C5-ECC9F3942E4B}">
                <a14:imgProps xmlns:a14="http://schemas.microsoft.com/office/drawing/2010/main" xmlns="">
                  <a14:imgLayer r:embed="rId3">
                    <a14:imgEffect>
                      <a14:brightnessContrast bright="40000" contrast="40000"/>
                    </a14:imgEffect>
                  </a14:imgLayer>
                </a14:imgProps>
              </a:ext>
            </a:extLst>
          </a:blip>
          <a:srcRect/>
          <a:stretch/>
        </p:blipFill>
        <p:spPr>
          <a:xfrm>
            <a:off x="587521" y="1110342"/>
            <a:ext cx="8118249" cy="3855876"/>
          </a:xfrm>
          <a:prstGeom prst="rect">
            <a:avLst/>
          </a:prstGeom>
        </p:spPr>
      </p:pic>
      <p:sp>
        <p:nvSpPr>
          <p:cNvPr id="5" name="Text Placeholder 4"/>
          <p:cNvSpPr>
            <a:spLocks noGrp="1"/>
          </p:cNvSpPr>
          <p:nvPr>
            <p:ph type="body" idx="1"/>
          </p:nvPr>
        </p:nvSpPr>
        <p:spPr>
          <a:xfrm>
            <a:off x="522206" y="943157"/>
            <a:ext cx="8002500" cy="3603300"/>
          </a:xfrm>
        </p:spPr>
        <p:txBody>
          <a:bodyPr/>
          <a:lstStyle/>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An </a:t>
            </a:r>
            <a:r>
              <a:rPr lang="en-US" sz="1600" dirty="0" smtClean="0">
                <a:latin typeface="Times New Roman" panose="02020603050405020304" pitchFamily="18" charset="0"/>
                <a:cs typeface="Times New Roman" panose="02020603050405020304" pitchFamily="18" charset="0"/>
              </a:rPr>
              <a:t>Avatar </a:t>
            </a:r>
            <a:r>
              <a:rPr lang="en-US" sz="1600" dirty="0">
                <a:latin typeface="Times New Roman" panose="02020603050405020304" pitchFamily="18" charset="0"/>
                <a:cs typeface="Times New Roman" panose="02020603050405020304" pitchFamily="18" charset="0"/>
              </a:rPr>
              <a:t>is a computer representation of users  in a computer generated 3D world, used primarily in chat and entertainment  </a:t>
            </a:r>
            <a:r>
              <a:rPr lang="en-US" sz="1600" dirty="0" smtClean="0">
                <a:latin typeface="Times New Roman" panose="02020603050405020304" pitchFamily="18" charset="0"/>
                <a:cs typeface="Times New Roman" panose="02020603050405020304" pitchFamily="18" charset="0"/>
              </a:rPr>
              <a:t>websites</a:t>
            </a:r>
            <a:r>
              <a:rPr lang="en-US" sz="16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Images created by a computer that appear to surround the person looking at them and seem almost real.</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Virtual Avatar is a simulated experience that can be similar to or completely different from the real world.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Minimal Angle of Resolution (MAR) refers  to the minimum distance between two display pixels. At the distance, viewer can clearly distinguish the independent  pixels. Often measured in arc-seconds, MAR between two pixels has to do with the viewing distance. </a:t>
            </a:r>
          </a:p>
        </p:txBody>
      </p:sp>
    </p:spTree>
    <p:extLst>
      <p:ext uri="{BB962C8B-B14F-4D97-AF65-F5344CB8AC3E}">
        <p14:creationId xmlns:p14="http://schemas.microsoft.com/office/powerpoint/2010/main" xmlns="" val="39412387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sz="2400" dirty="0" smtClean="0">
                <a:latin typeface="Times New Roman" panose="02020603050405020304" pitchFamily="18" charset="0"/>
                <a:cs typeface="Times New Roman" panose="02020603050405020304" pitchFamily="18" charset="0"/>
              </a:rPr>
              <a:t>4. VR IN EDUCATION</a:t>
            </a:r>
            <a:r>
              <a:rPr lang="en-IN" dirty="0" smtClean="0">
                <a:latin typeface="Times New Roman" panose="02020603050405020304" pitchFamily="18" charset="0"/>
                <a:cs typeface="Times New Roman" panose="02020603050405020304" pitchFamily="18" charset="0"/>
              </a:rPr>
              <a:t/>
            </a:r>
            <a:br>
              <a:rPr lang="en-IN" dirty="0" smtClean="0">
                <a:latin typeface="Times New Roman" panose="02020603050405020304" pitchFamily="18" charset="0"/>
                <a:cs typeface="Times New Roman" panose="02020603050405020304" pitchFamily="18" charset="0"/>
              </a:rPr>
            </a:br>
            <a:endParaRPr lang="en-US" dirty="0"/>
          </a:p>
        </p:txBody>
      </p:sp>
      <p:sp>
        <p:nvSpPr>
          <p:cNvPr id="7" name="Text Placeholder 6"/>
          <p:cNvSpPr>
            <a:spLocks noGrp="1"/>
          </p:cNvSpPr>
          <p:nvPr>
            <p:ph type="body" idx="1"/>
          </p:nvPr>
        </p:nvSpPr>
        <p:spPr/>
        <p:txBody>
          <a:bodyPr/>
          <a:lstStyle/>
          <a:p>
            <a:endParaRPr lang="en-US"/>
          </a:p>
        </p:txBody>
      </p:sp>
      <p:pic>
        <p:nvPicPr>
          <p:cNvPr id="5" name="Picture 3" descr="C:\Users\Administrator\Pictures\abd9a2529d0933078a422ec5a74430f8.jpg"/>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rot="16200000">
            <a:off x="2769250" y="-1122980"/>
            <a:ext cx="3573624" cy="804026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578498" y="1232922"/>
            <a:ext cx="7949682" cy="3046988"/>
          </a:xfrm>
          <a:prstGeom prst="rect">
            <a:avLst/>
          </a:prstGeom>
        </p:spPr>
        <p:txBody>
          <a:bodyPr wrap="square">
            <a:spAutoFit/>
          </a:bodyPr>
          <a:lstStyle/>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VR is extended to schools which are also adopted in </a:t>
            </a:r>
            <a:r>
              <a:rPr lang="en-IN" sz="1600" u="sng" dirty="0" smtClean="0">
                <a:latin typeface="Times New Roman" panose="02020603050405020304" pitchFamily="18" charset="0"/>
                <a:cs typeface="Times New Roman" panose="02020603050405020304" pitchFamily="18" charset="0"/>
                <a:hlinkClick r:id="rId4"/>
              </a:rPr>
              <a:t>education for teaching and learning</a:t>
            </a:r>
            <a:r>
              <a:rPr lang="en-IN" sz="1600" dirty="0" smtClean="0">
                <a:latin typeface="Times New Roman" panose="02020603050405020304" pitchFamily="18" charset="0"/>
                <a:cs typeface="Times New Roman" panose="02020603050405020304" pitchFamily="18" charset="0"/>
              </a:rPr>
              <a:t> situations</a:t>
            </a:r>
            <a:r>
              <a:rPr lang="en-IN" sz="16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Students are able to interact with each other and within a three-dimensional environment. </a:t>
            </a: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They can also be taken on virtual field trips, for example, to museums, taking tours of the solar system and going back in time to different eras. </a:t>
            </a: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Virtual reality can be particularly beneficial for students with special needs, such as autism</a:t>
            </a:r>
            <a:r>
              <a:rPr lang="en-IN" sz="16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 </a:t>
            </a:r>
            <a:r>
              <a:rPr lang="en-IN" sz="1600" u="sng" dirty="0" smtClean="0">
                <a:latin typeface="Times New Roman" panose="02020603050405020304" pitchFamily="18" charset="0"/>
                <a:cs typeface="Times New Roman" panose="02020603050405020304" pitchFamily="18" charset="0"/>
                <a:hlinkClick r:id="rId5"/>
              </a:rPr>
              <a:t>Research</a:t>
            </a:r>
            <a:r>
              <a:rPr lang="en-IN" sz="1600" dirty="0" smtClean="0">
                <a:latin typeface="Times New Roman" panose="02020603050405020304" pitchFamily="18" charset="0"/>
                <a:cs typeface="Times New Roman" panose="02020603050405020304" pitchFamily="18" charset="0"/>
              </a:rPr>
              <a:t> has found that VR can be a motivating platform to safely practice social skills for children, including those with Autism Spectrum Disorders (ASD). </a:t>
            </a:r>
            <a:endParaRPr lang="en-IN" sz="16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istrator\Pictures\074e6d3decebad0d72c57caa5f54efd9.jpg"/>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xmlns="">
                  <a14:imgLayer r:embed="rId3">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p:blipFill>
        <p:spPr bwMode="auto">
          <a:xfrm>
            <a:off x="478971" y="847220"/>
            <a:ext cx="8329127" cy="429628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3"/>
          <p:cNvSpPr>
            <a:spLocks noGrp="1"/>
          </p:cNvSpPr>
          <p:nvPr>
            <p:ph type="title"/>
          </p:nvPr>
        </p:nvSpPr>
        <p:spPr/>
        <p:txBody>
          <a:bodyPr/>
          <a:lstStyle/>
          <a:p>
            <a:r>
              <a:rPr lang="en-IN" sz="2400" dirty="0" smtClean="0">
                <a:solidFill>
                  <a:schemeClr val="tx1"/>
                </a:solidFill>
                <a:latin typeface="Times New Roman" panose="02020603050405020304" pitchFamily="18" charset="0"/>
                <a:cs typeface="Times New Roman" panose="02020603050405020304" pitchFamily="18" charset="0"/>
              </a:rPr>
              <a:t>5. VR IN FASHION</a:t>
            </a:r>
            <a:r>
              <a:rPr lang="en-IN" sz="3200" dirty="0" smtClean="0">
                <a:latin typeface="Times New Roman" panose="02020603050405020304" pitchFamily="18" charset="0"/>
                <a:cs typeface="Times New Roman" panose="02020603050405020304" pitchFamily="18" charset="0"/>
              </a:rPr>
              <a:t/>
            </a:r>
            <a:br>
              <a:rPr lang="en-IN" sz="3200" dirty="0" smtClean="0">
                <a:latin typeface="Times New Roman" panose="02020603050405020304" pitchFamily="18" charset="0"/>
                <a:cs typeface="Times New Roman" panose="02020603050405020304" pitchFamily="18" charset="0"/>
              </a:rPr>
            </a:br>
            <a:endParaRPr lang="en-US" dirty="0"/>
          </a:p>
        </p:txBody>
      </p:sp>
      <p:sp>
        <p:nvSpPr>
          <p:cNvPr id="2" name="Text Placeholder 1"/>
          <p:cNvSpPr>
            <a:spLocks noGrp="1"/>
          </p:cNvSpPr>
          <p:nvPr>
            <p:ph type="body" idx="1"/>
          </p:nvPr>
        </p:nvSpPr>
        <p:spPr/>
        <p:txBody>
          <a:bodyPr/>
          <a:lstStyle/>
          <a:p>
            <a:pPr>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A lesser known use of VR is in fashion where it has actually been having quite a profound impact. </a:t>
            </a: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For </a:t>
            </a:r>
            <a:r>
              <a:rPr lang="en-IN" sz="1600" dirty="0">
                <a:latin typeface="Times New Roman" panose="02020603050405020304" pitchFamily="18" charset="0"/>
                <a:cs typeface="Times New Roman" panose="02020603050405020304" pitchFamily="18" charset="0"/>
              </a:rPr>
              <a:t>example, virtual simulations of store environments can be extremely useful for retailers to design their signage and product displays without fully committing to the build like you would in the real world. In the same way, appropriate time and resources can be allocated for the build of the store layout. </a:t>
            </a: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VR </a:t>
            </a:r>
            <a:r>
              <a:rPr lang="en-IN" sz="1600" dirty="0">
                <a:latin typeface="Times New Roman" panose="02020603050405020304" pitchFamily="18" charset="0"/>
                <a:cs typeface="Times New Roman" panose="02020603050405020304" pitchFamily="18" charset="0"/>
              </a:rPr>
              <a:t>uses for these big names encompass offering a 360-degree experience of fashion shows and allowing customers to try on clothes virtually.</a:t>
            </a:r>
            <a:endParaRPr lang="en-US" sz="1600" dirty="0">
              <a:latin typeface="Times New Roman" panose="02020603050405020304" pitchFamily="18" charset="0"/>
              <a:cs typeface="Times New Roman" panose="02020603050405020304" pitchFamily="18" charset="0"/>
            </a:endParaRPr>
          </a:p>
          <a:p>
            <a:pPr marL="139700" indent="0">
              <a:buNone/>
            </a:pPr>
            <a:endParaRPr lang="en-US" sz="1800" dirty="0">
              <a:latin typeface="Times New Roman" panose="02020603050405020304" pitchFamily="18" charset="0"/>
              <a:cs typeface="Times New Roman" panose="02020603050405020304" pitchFamily="18" charset="0"/>
            </a:endParaRPr>
          </a:p>
          <a:p>
            <a:pPr marL="139700" indent="0">
              <a:buNone/>
            </a:pPr>
            <a:endParaRPr lang="en-US" sz="1800" dirty="0">
              <a:latin typeface="Times New Roman" panose="02020603050405020304" pitchFamily="18" charset="0"/>
              <a:cs typeface="Times New Roman" panose="02020603050405020304" pitchFamily="18" charset="0"/>
            </a:endParaRPr>
          </a:p>
          <a:p>
            <a:pPr marL="139700" indent="0">
              <a:buNone/>
            </a:pP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994355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2998033" y="803657"/>
            <a:ext cx="5532342" cy="8319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latin typeface="Times New Roman" panose="02020603050405020304" pitchFamily="18" charset="0"/>
                <a:cs typeface="Times New Roman" panose="02020603050405020304" pitchFamily="18" charset="0"/>
              </a:rPr>
              <a:t>Thank You</a:t>
            </a:r>
            <a:endParaRPr dirty="0">
              <a:latin typeface="Times New Roman" panose="02020603050405020304" pitchFamily="18" charset="0"/>
              <a:cs typeface="Times New Roman" panose="02020603050405020304" pitchFamily="18" charset="0"/>
            </a:endParaRPr>
          </a:p>
        </p:txBody>
      </p:sp>
      <p:sp>
        <p:nvSpPr>
          <p:cNvPr id="390" name="Google Shape;390;p9"/>
          <p:cNvSpPr txBox="1">
            <a:spLocks noGrp="1"/>
          </p:cNvSpPr>
          <p:nvPr>
            <p:ph type="subTitle" idx="1"/>
          </p:nvPr>
        </p:nvSpPr>
        <p:spPr>
          <a:xfrm>
            <a:off x="339711" y="1586205"/>
            <a:ext cx="8515039" cy="3180668"/>
          </a:xfrm>
          <a:prstGeom prst="rect">
            <a:avLst/>
          </a:prstGeom>
          <a:noFill/>
          <a:ln>
            <a:noFill/>
          </a:ln>
        </p:spPr>
        <p:txBody>
          <a:bodyPr spcFirstLastPara="1" wrap="square" lIns="91425" tIns="91425" rIns="91425" bIns="91425" anchor="t" anchorCtr="0">
            <a:noAutofit/>
          </a:bodyPr>
          <a:lstStyle/>
          <a:p>
            <a:pPr marL="0" indent="0">
              <a:spcAft>
                <a:spcPts val="1600"/>
              </a:spcAft>
            </a:pPr>
            <a:r>
              <a:rPr lang="en-IN" sz="1500" dirty="0" smtClean="0">
                <a:latin typeface="Times New Roman" panose="02020603050405020304" pitchFamily="18" charset="0"/>
                <a:cs typeface="Times New Roman" panose="02020603050405020304" pitchFamily="18" charset="0"/>
              </a:rPr>
              <a:t>                                                       </a:t>
            </a:r>
          </a:p>
          <a:p>
            <a:pPr marL="0" indent="0">
              <a:spcAft>
                <a:spcPts val="1600"/>
              </a:spcAft>
            </a:pPr>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                                                      TEAM </a:t>
            </a:r>
            <a:r>
              <a:rPr lang="en-IN" sz="1500" dirty="0">
                <a:latin typeface="Times New Roman" panose="02020603050405020304" pitchFamily="18" charset="0"/>
                <a:cs typeface="Times New Roman" panose="02020603050405020304" pitchFamily="18" charset="0"/>
              </a:rPr>
              <a:t>MEMBER NAMES</a:t>
            </a:r>
          </a:p>
          <a:p>
            <a:pPr marL="0" lvl="0" indent="0">
              <a:spcAft>
                <a:spcPts val="1600"/>
              </a:spcAft>
            </a:pPr>
            <a:r>
              <a:rPr lang="en-IN" sz="1500" dirty="0">
                <a:latin typeface="Times New Roman" panose="02020603050405020304" pitchFamily="18" charset="0"/>
                <a:cs typeface="Times New Roman" panose="02020603050405020304" pitchFamily="18" charset="0"/>
              </a:rPr>
              <a:t>HARINI G R                                                       </a:t>
            </a:r>
            <a:r>
              <a:rPr lang="en-IN" sz="1500" dirty="0" smtClean="0">
                <a:latin typeface="Times New Roman" panose="02020603050405020304" pitchFamily="18" charset="0"/>
                <a:cs typeface="Times New Roman" panose="02020603050405020304" pitchFamily="18" charset="0"/>
              </a:rPr>
              <a:t>                                         KARTHICK </a:t>
            </a:r>
            <a:r>
              <a:rPr lang="en-IN" sz="1500" dirty="0">
                <a:latin typeface="Times New Roman" panose="02020603050405020304" pitchFamily="18" charset="0"/>
                <a:cs typeface="Times New Roman" panose="02020603050405020304" pitchFamily="18" charset="0"/>
              </a:rPr>
              <a:t>MANIKANDAN E</a:t>
            </a:r>
          </a:p>
          <a:p>
            <a:pPr marL="0" lvl="0" indent="0">
              <a:spcAft>
                <a:spcPts val="1600"/>
              </a:spcAft>
            </a:pPr>
            <a:endParaRPr lang="en-IN" sz="1500" dirty="0">
              <a:latin typeface="Times New Roman" panose="02020603050405020304" pitchFamily="18" charset="0"/>
              <a:cs typeface="Times New Roman" panose="02020603050405020304" pitchFamily="18" charset="0"/>
            </a:endParaRPr>
          </a:p>
          <a:p>
            <a:pPr marL="0" lvl="0" indent="0">
              <a:spcAft>
                <a:spcPts val="1600"/>
              </a:spcAft>
            </a:pPr>
            <a:r>
              <a:rPr lang="en-IN" sz="1500" dirty="0">
                <a:latin typeface="Times New Roman" panose="02020603050405020304" pitchFamily="18" charset="0"/>
                <a:cs typeface="Times New Roman" panose="02020603050405020304" pitchFamily="18" charset="0"/>
              </a:rPr>
              <a:t>HARINI SHREE A                                               </a:t>
            </a:r>
            <a:r>
              <a:rPr lang="en-IN" sz="1500" dirty="0" smtClean="0">
                <a:latin typeface="Times New Roman" panose="02020603050405020304" pitchFamily="18" charset="0"/>
                <a:cs typeface="Times New Roman" panose="02020603050405020304" pitchFamily="18" charset="0"/>
              </a:rPr>
              <a:t>                                        ADHITHIAN </a:t>
            </a:r>
            <a:r>
              <a:rPr lang="en-IN" sz="1500" dirty="0">
                <a:latin typeface="Times New Roman" panose="02020603050405020304" pitchFamily="18" charset="0"/>
                <a:cs typeface="Times New Roman" panose="02020603050405020304" pitchFamily="18" charset="0"/>
              </a:rPr>
              <a:t>R</a:t>
            </a:r>
          </a:p>
          <a:p>
            <a:pPr marL="0" lvl="0" indent="0" algn="l" rtl="0">
              <a:lnSpc>
                <a:spcPct val="150000"/>
              </a:lnSpc>
              <a:spcBef>
                <a:spcPts val="0"/>
              </a:spcBef>
              <a:spcAft>
                <a:spcPts val="1600"/>
              </a:spcAft>
              <a:buSzPts val="1800"/>
              <a:buNone/>
            </a:pPr>
            <a:endParaRPr lang="en-IN" sz="1500" dirty="0" smtClean="0">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1600"/>
              </a:spcAft>
              <a:buSzPts val="1800"/>
              <a:buNone/>
            </a:pPr>
            <a:endParaRPr lang="en-IN" sz="15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5" name="Picture 4">
            <a:extLst>
              <a:ext uri="{FF2B5EF4-FFF2-40B4-BE49-F238E27FC236}">
                <a16:creationId xmlns="" xmlns:a16="http://schemas.microsoft.com/office/drawing/2014/main" id="{6349C0B6-02F2-515E-9B49-453C092E9E78}"/>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xmlns="">
                  <a14:imgLayer r:embed="rId4">
                    <a14:imgEffect>
                      <a14:saturation sat="0"/>
                    </a14:imgEffect>
                    <a14:imgEffect>
                      <a14:brightnessContrast bright="40000" contrast="40000"/>
                    </a14:imgEffect>
                  </a14:imgLayer>
                </a14:imgProps>
              </a:ext>
              <a:ext uri="{837473B0-CC2E-450A-ABE3-18F120FF3D39}">
                <a1611:picAttrSrcUrl xmlns="" xmlns:a1611="http://schemas.microsoft.com/office/drawing/2016/11/main" r:id="rId5"/>
              </a:ext>
            </a:extLst>
          </a:blip>
          <a:srcRect/>
          <a:stretch/>
        </p:blipFill>
        <p:spPr>
          <a:xfrm>
            <a:off x="542715" y="229550"/>
            <a:ext cx="8178346" cy="4600319"/>
          </a:xfrm>
          <a:prstGeom prst="rect">
            <a:avLst/>
          </a:prstGeom>
          <a:ln>
            <a:noFill/>
          </a:ln>
          <a:effectLst>
            <a:softEdge rad="112500"/>
          </a:effectLst>
        </p:spPr>
      </p:pic>
      <p:sp>
        <p:nvSpPr>
          <p:cNvPr id="347" name="Google Shape;347;p2"/>
          <p:cNvSpPr txBox="1">
            <a:spLocks noGrp="1"/>
          </p:cNvSpPr>
          <p:nvPr>
            <p:ph type="title"/>
          </p:nvPr>
        </p:nvSpPr>
        <p:spPr>
          <a:xfrm>
            <a:off x="363894" y="229550"/>
            <a:ext cx="8410735"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smtClean="0">
                <a:latin typeface="Times New Roman" panose="02020603050405020304" pitchFamily="18" charset="0"/>
                <a:cs typeface="Times New Roman" panose="02020603050405020304" pitchFamily="18" charset="0"/>
              </a:rPr>
              <a:t>PROBLEM STATEMENT</a:t>
            </a:r>
            <a:endParaRPr lang="en-US" sz="2400" dirty="0">
              <a:latin typeface="Times New Roman" panose="02020603050405020304" pitchFamily="18" charset="0"/>
              <a:cs typeface="Times New Roman" panose="02020603050405020304" pitchFamily="18" charset="0"/>
            </a:endParaRPr>
          </a:p>
        </p:txBody>
      </p:sp>
      <p:sp>
        <p:nvSpPr>
          <p:cNvPr id="348" name="Google Shape;348;p2"/>
          <p:cNvSpPr txBox="1"/>
          <p:nvPr/>
        </p:nvSpPr>
        <p:spPr>
          <a:xfrm>
            <a:off x="401100" y="945491"/>
            <a:ext cx="8611054" cy="401510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600" b="1" i="0" u="none" strike="noStrike" cap="none"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Why did you decide to solve this Problem statement?</a:t>
            </a:r>
          </a:p>
          <a:p>
            <a:pPr marL="0" marR="0" lvl="0" indent="0" algn="l" rtl="0">
              <a:lnSpc>
                <a:spcPct val="100000"/>
              </a:lnSpc>
              <a:spcBef>
                <a:spcPts val="0"/>
              </a:spcBef>
              <a:spcAft>
                <a:spcPts val="0"/>
              </a:spcAft>
              <a:buClr>
                <a:srgbClr val="000000"/>
              </a:buClr>
              <a:buSzPts val="1400"/>
              <a:buFont typeface="Arial"/>
              <a:buNone/>
            </a:pPr>
            <a:endParaRPr lang="en" sz="1600" b="0" i="0" u="none" strike="noStrike" cap="none"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endParaRPr>
          </a:p>
          <a:p>
            <a:pPr marR="0" lvl="0" algn="l" rtl="0">
              <a:lnSpc>
                <a:spcPct val="100000"/>
              </a:lnSpc>
              <a:spcBef>
                <a:spcPts val="0"/>
              </a:spcBef>
              <a:spcAft>
                <a:spcPts val="0"/>
              </a:spcAft>
              <a:buClr>
                <a:srgbClr val="000000"/>
              </a:buClr>
              <a:buSzPts val="1400"/>
            </a:pPr>
            <a:r>
              <a:rPr lang="en" sz="1600" dirty="0">
                <a:highlight>
                  <a:srgbClr val="FFFFFF"/>
                </a:highlight>
                <a:latin typeface="Times New Roman" panose="02020603050405020304" pitchFamily="18" charset="0"/>
                <a:ea typeface="Lato"/>
                <a:cs typeface="Times New Roman" panose="02020603050405020304" pitchFamily="18" charset="0"/>
                <a:sym typeface="Lato"/>
              </a:rPr>
              <a:t>                         We decided to solve this problem statement  :</a:t>
            </a:r>
          </a:p>
          <a:p>
            <a:pPr marR="0" lvl="0" algn="l" rtl="0">
              <a:lnSpc>
                <a:spcPct val="100000"/>
              </a:lnSpc>
              <a:spcBef>
                <a:spcPts val="0"/>
              </a:spcBef>
              <a:spcAft>
                <a:spcPts val="0"/>
              </a:spcAft>
              <a:buClr>
                <a:srgbClr val="000000"/>
              </a:buClr>
              <a:buSzPts val="1400"/>
            </a:pP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            </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US"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T</a:t>
            </a: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o reduce the man power .</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US"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T</a:t>
            </a: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o consume the time.</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Found more content value in this idea .</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It will be very useful to the next generation users who will be </a:t>
            </a: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well-versed</a:t>
            </a: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 in </a:t>
            </a: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virtual learning . </a:t>
            </a:r>
            <a:endPar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All </a:t>
            </a: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other fields are ready to implement the concept of virtual reality </a:t>
            </a: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in </a:t>
            </a: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future</a:t>
            </a: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And </a:t>
            </a: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we are trying to implement this concept in banking. </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This process can be implemented even when there is no man to man connection.  </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This concept can be used to increase the capital by minimising the expenses.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289249" y="229550"/>
            <a:ext cx="848538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smtClean="0">
                <a:solidFill>
                  <a:schemeClr val="accent2">
                    <a:lumMod val="50000"/>
                  </a:schemeClr>
                </a:solidFill>
                <a:highlight>
                  <a:srgbClr val="FFFFFF"/>
                </a:highlight>
                <a:latin typeface="Times New Roman" panose="02020603050405020304" pitchFamily="18" charset="0"/>
                <a:cs typeface="Times New Roman" panose="02020603050405020304" pitchFamily="18" charset="0"/>
              </a:rPr>
              <a:t>USER SEGMENT &amp; MAIN POINTS</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D1AB5C05-FA2D-373C-2ED5-7C9C79249466}"/>
              </a:ext>
            </a:extLst>
          </p:cNvPr>
          <p:cNvPicPr>
            <a:picLocks noChangeAspect="1"/>
          </p:cNvPicPr>
          <p:nvPr/>
        </p:nvPicPr>
        <p:blipFill>
          <a:blip r:embed="rId3">
            <a:duotone>
              <a:schemeClr val="accent6">
                <a:shade val="45000"/>
                <a:satMod val="135000"/>
              </a:schemeClr>
              <a:prstClr val="white"/>
            </a:duotone>
            <a:extLst>
              <a:ext uri="{837473B0-CC2E-450A-ABE3-18F120FF3D39}">
                <a1611:picAttrSrcUrl xmlns="" xmlns:a1611="http://schemas.microsoft.com/office/drawing/2016/11/main" r:id="rId4"/>
              </a:ext>
            </a:extLst>
          </a:blip>
          <a:stretch>
            <a:fillRect/>
          </a:stretch>
        </p:blipFill>
        <p:spPr>
          <a:xfrm>
            <a:off x="1868188" y="996945"/>
            <a:ext cx="5136163" cy="3723010"/>
          </a:xfrm>
          <a:prstGeom prst="rect">
            <a:avLst/>
          </a:prstGeom>
        </p:spPr>
      </p:pic>
      <p:sp>
        <p:nvSpPr>
          <p:cNvPr id="354" name="Google Shape;354;p3"/>
          <p:cNvSpPr txBox="1"/>
          <p:nvPr/>
        </p:nvSpPr>
        <p:spPr>
          <a:xfrm>
            <a:off x="322234" y="1151300"/>
            <a:ext cx="8452395"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r>
              <a:rPr lang="en-US" sz="1600" b="1"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Which user /advertiser segment would be early adopter of your product &amp; why?</a:t>
            </a:r>
          </a:p>
          <a:p>
            <a:pPr marL="0" marR="0" lvl="0" indent="0" algn="l" rtl="0">
              <a:lnSpc>
                <a:spcPct val="115000"/>
              </a:lnSpc>
              <a:spcBef>
                <a:spcPts val="1000"/>
              </a:spcBef>
              <a:spcAft>
                <a:spcPts val="0"/>
              </a:spcAft>
              <a:buClr>
                <a:srgbClr val="000000"/>
              </a:buClr>
              <a:buSzPts val="1400"/>
              <a:buFont typeface="Arial"/>
              <a:buNone/>
            </a:pPr>
            <a:endParaRPr lang="en-US" sz="1600"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marR="0" lvl="0" indent="-285750" algn="l" rtl="0">
              <a:lnSpc>
                <a:spcPct val="115000"/>
              </a:lnSpc>
              <a:spcBef>
                <a:spcPts val="1000"/>
              </a:spcBef>
              <a:spcAft>
                <a:spcPts val="0"/>
              </a:spcAft>
              <a:buClr>
                <a:srgbClr val="000000"/>
              </a:buClr>
              <a:buSzPts val="1400"/>
              <a:buFont typeface="Wingdings" panose="05000000000000000000" pitchFamily="2" charset="2"/>
              <a:buChar char="Ø"/>
            </a:pPr>
            <a:r>
              <a:rPr lang="en-US" sz="1600" dirty="0">
                <a:latin typeface="Times New Roman" panose="02020603050405020304" pitchFamily="18" charset="0"/>
                <a:ea typeface="Lato"/>
                <a:cs typeface="Times New Roman" panose="02020603050405020304" pitchFamily="18" charset="0"/>
                <a:sym typeface="Lato"/>
              </a:rPr>
              <a:t> Virtual avatar concept will easily be adopted by the users .</a:t>
            </a:r>
          </a:p>
          <a:p>
            <a:pPr marL="285750" marR="0" lvl="0" indent="-285750" algn="l" rtl="0">
              <a:lnSpc>
                <a:spcPct val="115000"/>
              </a:lnSpc>
              <a:spcBef>
                <a:spcPts val="1000"/>
              </a:spcBef>
              <a:spcAft>
                <a:spcPts val="0"/>
              </a:spcAft>
              <a:buClr>
                <a:srgbClr val="000000"/>
              </a:buClr>
              <a:buSzPts val="1400"/>
              <a:buFont typeface="Wingdings" panose="05000000000000000000" pitchFamily="2" charset="2"/>
              <a:buChar char="Ø"/>
            </a:pPr>
            <a:r>
              <a:rPr lang="en-US" sz="1600" dirty="0" smtClean="0">
                <a:latin typeface="Times New Roman" panose="02020603050405020304" pitchFamily="18" charset="0"/>
                <a:ea typeface="Lato"/>
                <a:cs typeface="Times New Roman" panose="02020603050405020304" pitchFamily="18" charset="0"/>
                <a:sym typeface="Lato"/>
              </a:rPr>
              <a:t> Work </a:t>
            </a:r>
            <a:r>
              <a:rPr lang="en-US" sz="1600" dirty="0">
                <a:latin typeface="Times New Roman" panose="02020603050405020304" pitchFamily="18" charset="0"/>
                <a:ea typeface="Lato"/>
                <a:cs typeface="Times New Roman" panose="02020603050405020304" pitchFamily="18" charset="0"/>
                <a:sym typeface="Lato"/>
              </a:rPr>
              <a:t>will be done on time without any delay for the users/servers .</a:t>
            </a:r>
          </a:p>
          <a:p>
            <a:pPr marL="285750" marR="0" lvl="0" indent="-285750" algn="l" rtl="0">
              <a:lnSpc>
                <a:spcPct val="115000"/>
              </a:lnSpc>
              <a:spcBef>
                <a:spcPts val="1000"/>
              </a:spcBef>
              <a:spcAft>
                <a:spcPts val="0"/>
              </a:spcAft>
              <a:buClr>
                <a:srgbClr val="000000"/>
              </a:buClr>
              <a:buSzPts val="1400"/>
              <a:buFont typeface="Wingdings" panose="05000000000000000000" pitchFamily="2" charset="2"/>
              <a:buChar char="Ø"/>
            </a:pPr>
            <a:r>
              <a:rPr lang="en-US" sz="1600" dirty="0">
                <a:latin typeface="Times New Roman" panose="02020603050405020304" pitchFamily="18" charset="0"/>
                <a:ea typeface="Lato"/>
                <a:cs typeface="Times New Roman" panose="02020603050405020304" pitchFamily="18" charset="0"/>
                <a:sym typeface="Lato"/>
              </a:rPr>
              <a:t> Here the sponsors or producers act as mediators between bank and the customers by                adopting different marketing strategies and providing fund for the project. </a:t>
            </a:r>
          </a:p>
          <a:p>
            <a:pPr marL="285750" lvl="0" indent="-285750">
              <a:lnSpc>
                <a:spcPct val="115000"/>
              </a:lnSpc>
              <a:spcBef>
                <a:spcPts val="1000"/>
              </a:spcBef>
              <a:spcAft>
                <a:spcPts val="1000"/>
              </a:spcAft>
              <a:buSzPts val="1200"/>
              <a:buFont typeface="Wingdings" panose="05000000000000000000" pitchFamily="2" charset="2"/>
              <a:buChar char="Ø"/>
            </a:pPr>
            <a:r>
              <a:rPr lang="en-US" sz="1600" dirty="0">
                <a:latin typeface="Times New Roman" panose="02020603050405020304" pitchFamily="18" charset="0"/>
                <a:ea typeface="Lato"/>
                <a:cs typeface="Times New Roman" panose="02020603050405020304" pitchFamily="18" charset="0"/>
                <a:sym typeface="Lato"/>
              </a:rPr>
              <a:t>Both the bank and the customers will be  benefitted by this concept.</a:t>
            </a:r>
            <a:endParaRPr lang="en-US" sz="1600" b="0" i="0" u="none" strike="noStrike" cap="none" dirty="0">
              <a:solidFill>
                <a:srgbClr val="000000"/>
              </a:solidFill>
              <a:latin typeface="Times New Roman" panose="02020603050405020304" pitchFamily="18" charset="0"/>
              <a:ea typeface="Lato"/>
              <a:cs typeface="Times New Roman" panose="02020603050405020304" pitchFamily="18" charset="0"/>
              <a:sym typeface="Lato"/>
            </a:endParaRPr>
          </a:p>
          <a:p>
            <a:pPr marL="0" marR="0" lvl="0" indent="0" algn="l" rtl="0">
              <a:lnSpc>
                <a:spcPct val="115000"/>
              </a:lnSpc>
              <a:spcBef>
                <a:spcPts val="1000"/>
              </a:spcBef>
              <a:spcAft>
                <a:spcPts val="1000"/>
              </a:spcAft>
              <a:buClr>
                <a:srgbClr val="000000"/>
              </a:buClr>
              <a:buSzPts val="1200"/>
              <a:buFont typeface="Arial"/>
              <a:buNone/>
            </a:pPr>
            <a:r>
              <a:rPr lang="en-US" sz="1200" b="0" i="0" u="none" strike="noStrike" cap="none" dirty="0">
                <a:solidFill>
                  <a:srgbClr val="000000"/>
                </a:solidFill>
                <a:latin typeface="Times New Roman" panose="02020603050405020304" pitchFamily="18" charset="0"/>
                <a:ea typeface="Lato"/>
                <a:cs typeface="Times New Roman" panose="02020603050405020304" pitchFamily="18" charset="0"/>
                <a:sym typeface="Lato"/>
              </a:rPr>
              <a:t>  </a:t>
            </a:r>
            <a:endParaRPr lang="en-US" sz="1200" dirty="0">
              <a:latin typeface="Times New Roman" panose="02020603050405020304" pitchFamily="18" charset="0"/>
              <a:ea typeface="Lato"/>
              <a:cs typeface="Times New Roman" panose="02020603050405020304" pitchFamily="18" charset="0"/>
              <a:sym typeface="La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 name="Picture 2">
            <a:extLst>
              <a:ext uri="{FF2B5EF4-FFF2-40B4-BE49-F238E27FC236}">
                <a16:creationId xmlns="" xmlns:a16="http://schemas.microsoft.com/office/drawing/2014/main" id="{EF8A39E4-D4E1-0BC9-38B6-DD465099DD6D}"/>
              </a:ext>
            </a:extLst>
          </p:cNvPr>
          <p:cNvPicPr>
            <a:picLocks noChangeAspect="1"/>
          </p:cNvPicPr>
          <p:nvPr/>
        </p:nvPicPr>
        <p:blipFill>
          <a:blip r:embed="rId3">
            <a:duotone>
              <a:schemeClr val="accent6">
                <a:shade val="45000"/>
                <a:satMod val="135000"/>
              </a:schemeClr>
              <a:prstClr val="white"/>
            </a:duotone>
            <a:extLst>
              <a:ext uri="{837473B0-CC2E-450A-ABE3-18F120FF3D39}">
                <a1611:picAttrSrcUrl xmlns="" xmlns:a1611="http://schemas.microsoft.com/office/drawing/2016/11/main" r:id="rId4"/>
              </a:ext>
            </a:extLst>
          </a:blip>
          <a:stretch>
            <a:fillRect/>
          </a:stretch>
        </p:blipFill>
        <p:spPr>
          <a:xfrm>
            <a:off x="224852" y="806832"/>
            <a:ext cx="8344911" cy="4107118"/>
          </a:xfrm>
          <a:prstGeom prst="rect">
            <a:avLst/>
          </a:prstGeom>
          <a:ln>
            <a:noFill/>
          </a:ln>
          <a:effectLst>
            <a:softEdge rad="112500"/>
          </a:effectLst>
        </p:spPr>
      </p:pic>
      <p:sp>
        <p:nvSpPr>
          <p:cNvPr id="359" name="Google Shape;359;p4"/>
          <p:cNvSpPr txBox="1"/>
          <p:nvPr/>
        </p:nvSpPr>
        <p:spPr>
          <a:xfrm>
            <a:off x="383628" y="765111"/>
            <a:ext cx="8760371" cy="374157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600" b="1" i="0" u="none" strike="noStrike" cap="none"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What </a:t>
            </a:r>
            <a:r>
              <a:rPr lang="en" sz="1600" b="1" i="0" u="none" strike="noStrike" cap="none"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are the alternatives/competitive products for the problem you are solving?</a:t>
            </a:r>
          </a:p>
          <a:p>
            <a:pPr marL="285750" lvl="0" indent="-285750">
              <a:lnSpc>
                <a:spcPct val="115000"/>
              </a:lnSpc>
              <a:spcBef>
                <a:spcPts val="1000"/>
              </a:spcBef>
              <a:spcAft>
                <a:spcPts val="1000"/>
              </a:spcAft>
              <a:buSzPts val="1400"/>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Holography</a:t>
            </a:r>
            <a:r>
              <a:rPr lang="en-US" sz="1600" dirty="0" smtClean="0">
                <a:latin typeface="Times New Roman" panose="02020603050405020304" pitchFamily="18" charset="0"/>
                <a:cs typeface="Times New Roman" panose="02020603050405020304" pitchFamily="18" charset="0"/>
              </a:rPr>
              <a:t> is a technique that enables a </a:t>
            </a:r>
            <a:r>
              <a:rPr lang="en-US" sz="1600" dirty="0" smtClean="0">
                <a:latin typeface="Times New Roman" panose="02020603050405020304" pitchFamily="18" charset="0"/>
                <a:cs typeface="Times New Roman" panose="02020603050405020304" pitchFamily="18" charset="0"/>
                <a:hlinkClick r:id="rId5" tooltip="Wavefront"/>
              </a:rPr>
              <a:t>wave front</a:t>
            </a:r>
            <a:r>
              <a:rPr lang="en-US" sz="1600" dirty="0" smtClean="0">
                <a:latin typeface="Times New Roman" panose="02020603050405020304" pitchFamily="18" charset="0"/>
                <a:cs typeface="Times New Roman" panose="02020603050405020304" pitchFamily="18" charset="0"/>
              </a:rPr>
              <a:t> to be recorded and later </a:t>
            </a:r>
            <a:r>
              <a:rPr lang="en-US" sz="1600" dirty="0" smtClean="0">
                <a:latin typeface="Times New Roman" panose="02020603050405020304" pitchFamily="18" charset="0"/>
                <a:cs typeface="Times New Roman" panose="02020603050405020304" pitchFamily="18" charset="0"/>
              </a:rPr>
              <a:t>re-constructed.</a:t>
            </a:r>
          </a:p>
          <a:p>
            <a:pPr marL="285750" lvl="0" indent="-285750">
              <a:lnSpc>
                <a:spcPct val="115000"/>
              </a:lnSpc>
              <a:spcBef>
                <a:spcPts val="1000"/>
              </a:spcBef>
              <a:spcAft>
                <a:spcPts val="1000"/>
              </a:spcAft>
              <a:buSzPts val="1400"/>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Holography </a:t>
            </a:r>
            <a:r>
              <a:rPr lang="en-US" sz="1600" dirty="0" smtClean="0">
                <a:latin typeface="Times New Roman" panose="02020603050405020304" pitchFamily="18" charset="0"/>
                <a:cs typeface="Times New Roman" panose="02020603050405020304" pitchFamily="18" charset="0"/>
              </a:rPr>
              <a:t>is </a:t>
            </a:r>
            <a:r>
              <a:rPr lang="en-US" sz="1600" dirty="0" smtClean="0">
                <a:latin typeface="Times New Roman" panose="02020603050405020304" pitchFamily="18" charset="0"/>
                <a:cs typeface="Times New Roman" panose="02020603050405020304" pitchFamily="18" charset="0"/>
              </a:rPr>
              <a:t>best  </a:t>
            </a:r>
            <a:r>
              <a:rPr lang="en-US" sz="1600" dirty="0" smtClean="0">
                <a:latin typeface="Times New Roman" panose="02020603050405020304" pitchFamily="18" charset="0"/>
                <a:cs typeface="Times New Roman" panose="02020603050405020304" pitchFamily="18" charset="0"/>
              </a:rPr>
              <a:t>known as a method of generating three-dimensional images </a:t>
            </a:r>
            <a:r>
              <a:rPr lang="en-US" sz="1600" dirty="0" smtClean="0">
                <a:latin typeface="Times New Roman" panose="02020603050405020304" pitchFamily="18" charset="0"/>
                <a:cs typeface="Times New Roman" panose="02020603050405020304" pitchFamily="18" charset="0"/>
              </a:rPr>
              <a:t>.</a:t>
            </a:r>
          </a:p>
          <a:p>
            <a:pPr marL="285750" lvl="0" indent="-285750">
              <a:lnSpc>
                <a:spcPct val="115000"/>
              </a:lnSpc>
              <a:spcBef>
                <a:spcPts val="1000"/>
              </a:spcBef>
              <a:spcAft>
                <a:spcPts val="1000"/>
              </a:spcAft>
              <a:buSzPts val="1400"/>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In </a:t>
            </a:r>
            <a:r>
              <a:rPr lang="en-US" sz="1600" dirty="0" smtClean="0">
                <a:latin typeface="Times New Roman" panose="02020603050405020304" pitchFamily="18" charset="0"/>
                <a:cs typeface="Times New Roman" panose="02020603050405020304" pitchFamily="18" charset="0"/>
              </a:rPr>
              <a:t>principle, it is possible to make a hologram for any type of </a:t>
            </a:r>
            <a:r>
              <a:rPr lang="en-US" sz="1600" dirty="0" smtClean="0">
                <a:latin typeface="Times New Roman" panose="02020603050405020304" pitchFamily="18" charset="0"/>
                <a:cs typeface="Times New Roman" panose="02020603050405020304" pitchFamily="18" charset="0"/>
                <a:hlinkClick r:id="rId6" tooltip="Holography"/>
              </a:rPr>
              <a:t>wave</a:t>
            </a:r>
            <a:r>
              <a:rPr lang="en-US" sz="1600" dirty="0" smtClean="0">
                <a:latin typeface="Times New Roman" panose="02020603050405020304" pitchFamily="18" charset="0"/>
                <a:cs typeface="Times New Roman" panose="02020603050405020304" pitchFamily="18" charset="0"/>
              </a:rPr>
              <a:t>.</a:t>
            </a:r>
            <a:endParaRPr lang="en" sz="1600" dirty="0" smtClean="0">
              <a:solidFill>
                <a:srgbClr val="222222"/>
              </a:solidFill>
              <a:highlight>
                <a:srgbClr val="FFFFFF"/>
              </a:highlight>
              <a:latin typeface="Times New Roman" panose="02020603050405020304" pitchFamily="18" charset="0"/>
              <a:cs typeface="Times New Roman" panose="02020603050405020304" pitchFamily="18" charset="0"/>
              <a:sym typeface="Lato"/>
            </a:endParaRPr>
          </a:p>
          <a:p>
            <a:pPr marL="285750" lvl="0" indent="-285750">
              <a:lnSpc>
                <a:spcPct val="115000"/>
              </a:lnSpc>
              <a:spcBef>
                <a:spcPts val="1000"/>
              </a:spcBef>
              <a:spcAft>
                <a:spcPts val="1000"/>
              </a:spcAft>
              <a:buSzPts val="1400"/>
              <a:buFont typeface="Wingdings" panose="05000000000000000000" pitchFamily="2" charset="2"/>
              <a:buChar char="Ø"/>
            </a:pPr>
            <a:r>
              <a:rPr lang="en-US"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I</a:t>
            </a: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t can be used in banking but it is more advanced when compared to virtual  reality. </a:t>
            </a:r>
            <a:endPar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lvl="0" indent="-285750">
              <a:lnSpc>
                <a:spcPct val="115000"/>
              </a:lnSpc>
              <a:spcBef>
                <a:spcPts val="1000"/>
              </a:spcBef>
              <a:spcAft>
                <a:spcPts val="1000"/>
              </a:spcAft>
              <a:buSzPts val="1400"/>
              <a:buFont typeface="Wingdings" panose="05000000000000000000" pitchFamily="2" charset="2"/>
              <a:buChar char="Ø"/>
            </a:pPr>
            <a:r>
              <a:rPr lang="en-US"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A</a:t>
            </a: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t the same time people of today’s generation  will not be that much capable of accessing </a:t>
            </a: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 </a:t>
            </a: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Hologram</a:t>
            </a: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 </a:t>
            </a:r>
            <a:endPar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lvl="0" indent="-285750">
              <a:lnSpc>
                <a:spcPct val="115000"/>
              </a:lnSpc>
              <a:spcBef>
                <a:spcPts val="1000"/>
              </a:spcBef>
              <a:spcAft>
                <a:spcPts val="1000"/>
              </a:spcAft>
              <a:buSzPts val="1400"/>
              <a:buFont typeface="Wingdings" panose="05000000000000000000" pitchFamily="2" charset="2"/>
              <a:buChar char="Ø"/>
            </a:pPr>
            <a:r>
              <a:rPr lang="en" sz="1600" dirty="0" smtClean="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Virtual Avatar Concept might be a stepping stone to Hologram .</a:t>
            </a:r>
          </a:p>
          <a:p>
            <a:pPr lvl="0">
              <a:lnSpc>
                <a:spcPct val="115000"/>
              </a:lnSpc>
              <a:spcBef>
                <a:spcPts val="1000"/>
              </a:spcBef>
              <a:spcAft>
                <a:spcPts val="1000"/>
              </a:spcAft>
              <a:buSzPts val="1400"/>
            </a:pPr>
            <a:endParaRPr lang="en" sz="1600" b="0" i="0" u="none" strike="noStrike" cap="none"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endParaRPr>
          </a:p>
          <a:p>
            <a:pPr marL="0" marR="0" lvl="0" indent="0" algn="l" rtl="0">
              <a:lnSpc>
                <a:spcPct val="115000"/>
              </a:lnSpc>
              <a:spcBef>
                <a:spcPts val="1000"/>
              </a:spcBef>
              <a:spcAft>
                <a:spcPts val="1000"/>
              </a:spcAft>
              <a:buClr>
                <a:srgbClr val="000000"/>
              </a:buClr>
              <a:buSzPts val="1400"/>
              <a:buFont typeface="Arial"/>
              <a:buNone/>
            </a:pPr>
            <a:endParaRPr lang="en"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endParaRPr>
          </a:p>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Times New Roman" panose="02020603050405020304" pitchFamily="18" charset="0"/>
                <a:ea typeface="Lato"/>
                <a:cs typeface="Times New Roman" panose="02020603050405020304" pitchFamily="18" charset="0"/>
                <a:sym typeface="Lato"/>
              </a:rPr>
              <a:t>                     </a:t>
            </a:r>
            <a:endParaRPr sz="1400" b="0" i="0" u="none" strike="noStrike" cap="none" dirty="0">
              <a:solidFill>
                <a:srgbClr val="000000"/>
              </a:solidFill>
              <a:latin typeface="Times New Roman" panose="02020603050405020304" pitchFamily="18" charset="0"/>
              <a:ea typeface="Lato"/>
              <a:cs typeface="Times New Roman" panose="02020603050405020304" pitchFamily="18" charset="0"/>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dirty="0" smtClean="0">
                <a:latin typeface="Times New Roman" panose="02020603050405020304" pitchFamily="18" charset="0"/>
                <a:cs typeface="Times New Roman" panose="02020603050405020304" pitchFamily="18" charset="0"/>
              </a:rPr>
              <a:t>PRE-REQUISITE</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205273" y="229550"/>
            <a:ext cx="5936844"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smtClean="0">
                <a:solidFill>
                  <a:schemeClr val="accent2">
                    <a:lumMod val="50000"/>
                  </a:schemeClr>
                </a:solidFill>
                <a:highlight>
                  <a:srgbClr val="FFFFFF"/>
                </a:highlight>
                <a:latin typeface="Times New Roman" panose="02020603050405020304" pitchFamily="18" charset="0"/>
                <a:cs typeface="Times New Roman" panose="02020603050405020304" pitchFamily="18" charset="0"/>
              </a:rPr>
              <a:t>AZURE TOOLS OR RESOURCES                    </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7" name="Text Placeholder 6"/>
          <p:cNvSpPr>
            <a:spLocks noGrp="1"/>
          </p:cNvSpPr>
          <p:nvPr>
            <p:ph type="body" idx="1"/>
          </p:nvPr>
        </p:nvSpPr>
        <p:spPr/>
        <p:txBody>
          <a:bodyPr/>
          <a:lstStyle/>
          <a:p>
            <a:endParaRPr lang="en-US"/>
          </a:p>
        </p:txBody>
      </p:sp>
      <p:pic>
        <p:nvPicPr>
          <p:cNvPr id="3" name="Picture 2">
            <a:extLst>
              <a:ext uri="{FF2B5EF4-FFF2-40B4-BE49-F238E27FC236}">
                <a16:creationId xmlns="" xmlns:a16="http://schemas.microsoft.com/office/drawing/2014/main" id="{6A0FCB1C-CB92-354B-362D-4BB3509ADAD1}"/>
              </a:ext>
            </a:extLst>
          </p:cNvPr>
          <p:cNvPicPr>
            <a:picLocks noChangeAspect="1"/>
          </p:cNvPicPr>
          <p:nvPr/>
        </p:nvPicPr>
        <p:blipFill>
          <a:blip r:embed="rId3">
            <a:duotone>
              <a:schemeClr val="accent6">
                <a:shade val="45000"/>
                <a:satMod val="135000"/>
              </a:schemeClr>
              <a:prstClr val="white"/>
            </a:duotone>
            <a:extLst>
              <a:ext uri="{837473B0-CC2E-450A-ABE3-18F120FF3D39}">
                <a1611:picAttrSrcUrl xmlns="" xmlns:a1611="http://schemas.microsoft.com/office/drawing/2016/11/main" r:id="rId4"/>
              </a:ext>
            </a:extLst>
          </a:blip>
          <a:stretch>
            <a:fillRect/>
          </a:stretch>
        </p:blipFill>
        <p:spPr>
          <a:xfrm>
            <a:off x="186617" y="727788"/>
            <a:ext cx="8770766" cy="4034712"/>
          </a:xfrm>
          <a:prstGeom prst="rect">
            <a:avLst/>
          </a:prstGeom>
        </p:spPr>
      </p:pic>
      <p:sp>
        <p:nvSpPr>
          <p:cNvPr id="6" name="Rectangle 5"/>
          <p:cNvSpPr/>
          <p:nvPr/>
        </p:nvSpPr>
        <p:spPr>
          <a:xfrm>
            <a:off x="177282" y="1352939"/>
            <a:ext cx="8770775" cy="2800767"/>
          </a:xfrm>
          <a:prstGeom prst="rect">
            <a:avLst/>
          </a:prstGeom>
        </p:spPr>
        <p:txBody>
          <a:bodyPr wrap="square">
            <a:spAutoFit/>
          </a:bodyPr>
          <a:lstStyle/>
          <a:p>
            <a:pPr lvl="0">
              <a:buSzPct val="100000"/>
              <a:buFont typeface="Wingdings" pitchFamily="2" charset="2"/>
              <a:buChar char="Ø"/>
            </a:pP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 </a:t>
            </a: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 Azure </a:t>
            </a: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tools or resources which are likely to be used by you for the prototype, if your idea gets selected.</a:t>
            </a:r>
            <a:b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br>
            <a:endParaRPr lang="en-US" sz="1600" dirty="0" smtClean="0">
              <a:solidFill>
                <a:schemeClr val="tx1"/>
              </a:solidFill>
              <a:highlight>
                <a:srgbClr val="FFFFFF"/>
              </a:highlight>
              <a:latin typeface="Times New Roman" panose="02020603050405020304" pitchFamily="18" charset="0"/>
              <a:cs typeface="Times New Roman" panose="02020603050405020304" pitchFamily="18" charset="0"/>
            </a:endParaRPr>
          </a:p>
          <a:p>
            <a:pPr lvl="0">
              <a:buSzPct val="100000"/>
              <a:buFont typeface="Wingdings" pitchFamily="2" charset="2"/>
              <a:buChar char="Ø"/>
            </a:pP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  Virtual </a:t>
            </a: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avatar can be stored  using  Cloud computing (Azure tools) </a:t>
            </a: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 </a:t>
            </a:r>
          </a:p>
          <a:p>
            <a:pPr lvl="0">
              <a:buSzPct val="100000"/>
              <a:buFont typeface="Wingdings" pitchFamily="2" charset="2"/>
              <a:buChar char="Ø"/>
            </a:pPr>
            <a:endParaRPr lang="en-US" sz="1600" dirty="0" smtClean="0">
              <a:solidFill>
                <a:schemeClr val="tx1"/>
              </a:solidFill>
              <a:highlight>
                <a:srgbClr val="FFFFFF"/>
              </a:highlight>
              <a:latin typeface="Times New Roman" panose="02020603050405020304" pitchFamily="18" charset="0"/>
              <a:cs typeface="Times New Roman" panose="02020603050405020304" pitchFamily="18" charset="0"/>
            </a:endParaRPr>
          </a:p>
          <a:p>
            <a:pPr lvl="0">
              <a:buSzPct val="100000"/>
              <a:buFont typeface="Wingdings" pitchFamily="2" charset="2"/>
              <a:buChar char="Ø"/>
            </a:pP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  And </a:t>
            </a: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this can be retrieved  in upcoming days by using </a:t>
            </a: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internet. </a:t>
            </a:r>
          </a:p>
          <a:p>
            <a:pPr lvl="0">
              <a:buSzPct val="100000"/>
            </a:pPr>
            <a:endParaRPr lang="en-US" sz="1600" dirty="0" smtClean="0">
              <a:solidFill>
                <a:schemeClr val="tx1"/>
              </a:solidFill>
              <a:highlight>
                <a:srgbClr val="FFFFFF"/>
              </a:highlight>
              <a:latin typeface="Times New Roman" panose="02020603050405020304" pitchFamily="18" charset="0"/>
              <a:cs typeface="Times New Roman" panose="02020603050405020304" pitchFamily="18" charset="0"/>
            </a:endParaRPr>
          </a:p>
          <a:p>
            <a:pPr lvl="0">
              <a:buSzPct val="100000"/>
              <a:buFont typeface="Wingdings" pitchFamily="2" charset="2"/>
              <a:buChar char="Ø"/>
            </a:pP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  For </a:t>
            </a: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storing  data,  Azure tools is having various data tools to save the implemented prototype . </a:t>
            </a:r>
            <a:b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b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
            </a:r>
            <a:b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b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                          </a:t>
            </a:r>
            <a:b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br>
            <a:r>
              <a:rPr lang="en-US" sz="1600" dirty="0" smtClean="0">
                <a:solidFill>
                  <a:schemeClr val="tx1"/>
                </a:solidFill>
                <a:highlight>
                  <a:srgbClr val="FFFFFF"/>
                </a:highlight>
                <a:latin typeface="Times New Roman" panose="02020603050405020304" pitchFamily="18" charset="0"/>
                <a:cs typeface="Times New Roman" panose="02020603050405020304" pitchFamily="18" charset="0"/>
              </a:rPr>
              <a:t>                                                          </a:t>
            </a:r>
            <a:endParaRPr lang="en-US"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48212"/>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smtClean="0">
                <a:latin typeface="Times New Roman" panose="02020603050405020304" pitchFamily="18" charset="0"/>
                <a:cs typeface="Times New Roman" panose="02020603050405020304" pitchFamily="18" charset="0"/>
              </a:rPr>
              <a:t>ANY SUPPORTING FUNCTIONAL DOCUMENTS</a:t>
            </a: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2CEF0AA8-F061-88CC-1046-2F65BD7266E5}"/>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837473B0-CC2E-450A-ABE3-18F120FF3D39}">
                <a1611:picAttrSrcUrl xmlns="" xmlns:a1611="http://schemas.microsoft.com/office/drawing/2016/11/main" r:id="rId5"/>
              </a:ext>
            </a:extLst>
          </a:blip>
          <a:stretch>
            <a:fillRect/>
          </a:stretch>
        </p:blipFill>
        <p:spPr>
          <a:xfrm>
            <a:off x="393025" y="1268963"/>
            <a:ext cx="8017855" cy="3297020"/>
          </a:xfrm>
          <a:prstGeom prst="rect">
            <a:avLst/>
          </a:prstGeom>
        </p:spPr>
      </p:pic>
      <p:sp>
        <p:nvSpPr>
          <p:cNvPr id="372" name="Google Shape;372;p6"/>
          <p:cNvSpPr txBox="1"/>
          <p:nvPr/>
        </p:nvSpPr>
        <p:spPr>
          <a:xfrm>
            <a:off x="512375" y="1017037"/>
            <a:ext cx="8238600" cy="3548563"/>
          </a:xfrm>
          <a:prstGeom prst="rect">
            <a:avLst/>
          </a:prstGeom>
          <a:noFill/>
          <a:ln>
            <a:noFill/>
          </a:ln>
        </p:spPr>
        <p:txBody>
          <a:bodyPr spcFirstLastPara="1" wrap="square" lIns="91425" tIns="91425" rIns="91425" bIns="91425" anchor="t" anchorCtr="0">
            <a:noAutofit/>
          </a:bodyPr>
          <a:lstStyle/>
          <a:p>
            <a:pPr marR="0" lvl="0" algn="l" rtl="0">
              <a:lnSpc>
                <a:spcPct val="100000"/>
              </a:lnSpc>
              <a:spcBef>
                <a:spcPts val="0"/>
              </a:spcBef>
              <a:spcAft>
                <a:spcPts val="0"/>
              </a:spcAft>
              <a:buClr>
                <a:srgbClr val="000000"/>
              </a:buClr>
              <a:buSzPts val="1400"/>
            </a:pPr>
            <a:r>
              <a:rPr lang="en" sz="1600" b="1" i="0" u="none" strike="noStrike" cap="none" dirty="0" smtClean="0">
                <a:solidFill>
                  <a:srgbClr val="222222"/>
                </a:solidFill>
                <a:highlight>
                  <a:srgbClr val="FFFFFF"/>
                </a:highlight>
                <a:latin typeface="Times New Roman" pitchFamily="18" charset="0"/>
                <a:ea typeface="Lato"/>
                <a:cs typeface="Times New Roman" pitchFamily="18" charset="0"/>
                <a:sym typeface="Lato"/>
              </a:rPr>
              <a:t>Present </a:t>
            </a:r>
            <a:r>
              <a:rPr lang="en" sz="1600" b="1" i="0" u="none" strike="noStrike" cap="none" dirty="0">
                <a:solidFill>
                  <a:srgbClr val="222222"/>
                </a:solidFill>
                <a:highlight>
                  <a:srgbClr val="FFFFFF"/>
                </a:highlight>
                <a:latin typeface="Times New Roman" pitchFamily="18" charset="0"/>
                <a:ea typeface="Lato"/>
                <a:cs typeface="Times New Roman" pitchFamily="18" charset="0"/>
                <a:sym typeface="Lato"/>
              </a:rPr>
              <a:t>your solution, talk about methodology, architecture &amp; scalability</a:t>
            </a:r>
          </a:p>
          <a:p>
            <a:pPr marR="0" lvl="0" algn="l" rtl="0">
              <a:lnSpc>
                <a:spcPct val="100000"/>
              </a:lnSpc>
              <a:spcBef>
                <a:spcPts val="0"/>
              </a:spcBef>
              <a:spcAft>
                <a:spcPts val="0"/>
              </a:spcAft>
              <a:buClr>
                <a:srgbClr val="000000"/>
              </a:buClr>
              <a:buSzPts val="1400"/>
            </a:pPr>
            <a:endParaRPr lang="en" sz="1600" dirty="0">
              <a:solidFill>
                <a:srgbClr val="222222"/>
              </a:solidFill>
              <a:highlight>
                <a:srgbClr val="FFFFFF"/>
              </a:highlight>
              <a:latin typeface="Times New Roman" pitchFamily="18" charset="0"/>
              <a:ea typeface="Lato"/>
              <a:cs typeface="Times New Roman" pitchFamily="18" charset="0"/>
              <a:sym typeface="Lato"/>
            </a:endParaRPr>
          </a:p>
          <a:p>
            <a:pPr marR="0" lvl="0" algn="l" rtl="0">
              <a:lnSpc>
                <a:spcPct val="100000"/>
              </a:lnSpc>
              <a:spcBef>
                <a:spcPts val="0"/>
              </a:spcBef>
              <a:spcAft>
                <a:spcPts val="0"/>
              </a:spcAft>
              <a:buClr>
                <a:srgbClr val="000000"/>
              </a:buClr>
              <a:buSzPts val="1400"/>
            </a:pPr>
            <a:r>
              <a:rPr lang="en" sz="2000" b="1" i="0" u="none" strike="noStrike" cap="none" dirty="0" smtClean="0">
                <a:solidFill>
                  <a:srgbClr val="222222"/>
                </a:solidFill>
                <a:highlight>
                  <a:srgbClr val="FFFFFF"/>
                </a:highlight>
                <a:latin typeface="Times New Roman" pitchFamily="18" charset="0"/>
                <a:ea typeface="Lato"/>
                <a:cs typeface="Times New Roman" pitchFamily="18" charset="0"/>
                <a:sym typeface="Lato"/>
              </a:rPr>
              <a:t>SOLUTION :</a:t>
            </a:r>
          </a:p>
          <a:p>
            <a:pPr marR="0" lvl="0" algn="l" rtl="0">
              <a:lnSpc>
                <a:spcPct val="100000"/>
              </a:lnSpc>
              <a:spcBef>
                <a:spcPts val="0"/>
              </a:spcBef>
              <a:spcAft>
                <a:spcPts val="0"/>
              </a:spcAft>
              <a:buClr>
                <a:srgbClr val="000000"/>
              </a:buClr>
              <a:buSzPts val="1400"/>
            </a:pPr>
            <a:endParaRPr lang="en" sz="1600" b="0" i="0" u="none" strike="noStrike" cap="none" dirty="0">
              <a:solidFill>
                <a:srgbClr val="222222"/>
              </a:solidFill>
              <a:highlight>
                <a:srgbClr val="FFFFFF"/>
              </a:highlight>
              <a:latin typeface="Times New Roman" pitchFamily="18" charset="0"/>
              <a:ea typeface="Lato"/>
              <a:cs typeface="Times New Roman" pitchFamily="18" charset="0"/>
              <a:sym typeface="Lato"/>
            </a:endParaRP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dirty="0">
                <a:solidFill>
                  <a:srgbClr val="222222"/>
                </a:solidFill>
                <a:highlight>
                  <a:srgbClr val="FFFFFF"/>
                </a:highlight>
                <a:latin typeface="Times New Roman" pitchFamily="18" charset="0"/>
                <a:ea typeface="Lato"/>
                <a:cs typeface="Times New Roman" pitchFamily="18" charset="0"/>
                <a:sym typeface="Lato"/>
              </a:rPr>
              <a:t>Virtual avatar is </a:t>
            </a:r>
            <a:r>
              <a:rPr lang="en" sz="1600" dirty="0" smtClean="0">
                <a:solidFill>
                  <a:srgbClr val="222222"/>
                </a:solidFill>
                <a:highlight>
                  <a:srgbClr val="FFFFFF"/>
                </a:highlight>
                <a:latin typeface="Times New Roman" pitchFamily="18" charset="0"/>
                <a:ea typeface="Lato"/>
                <a:cs typeface="Times New Roman" pitchFamily="18" charset="0"/>
                <a:sym typeface="Lato"/>
              </a:rPr>
              <a:t>the </a:t>
            </a:r>
            <a:r>
              <a:rPr lang="en" sz="1600" dirty="0">
                <a:solidFill>
                  <a:srgbClr val="222222"/>
                </a:solidFill>
                <a:highlight>
                  <a:srgbClr val="FFFFFF"/>
                </a:highlight>
                <a:latin typeface="Times New Roman" pitchFamily="18" charset="0"/>
                <a:ea typeface="Lato"/>
                <a:cs typeface="Times New Roman" pitchFamily="18" charset="0"/>
                <a:sym typeface="Lato"/>
              </a:rPr>
              <a:t>best way to make </a:t>
            </a:r>
            <a:r>
              <a:rPr lang="en" sz="1600" dirty="0" smtClean="0">
                <a:solidFill>
                  <a:srgbClr val="222222"/>
                </a:solidFill>
                <a:highlight>
                  <a:srgbClr val="FFFFFF"/>
                </a:highlight>
                <a:latin typeface="Times New Roman" pitchFamily="18" charset="0"/>
                <a:ea typeface="Lato"/>
                <a:cs typeface="Times New Roman" pitchFamily="18" charset="0"/>
                <a:sym typeface="Lato"/>
              </a:rPr>
              <a:t>users </a:t>
            </a:r>
            <a:r>
              <a:rPr lang="en" sz="1600" dirty="0">
                <a:solidFill>
                  <a:srgbClr val="222222"/>
                </a:solidFill>
                <a:highlight>
                  <a:srgbClr val="FFFFFF"/>
                </a:highlight>
                <a:latin typeface="Times New Roman" pitchFamily="18" charset="0"/>
                <a:ea typeface="Lato"/>
                <a:cs typeface="Times New Roman" pitchFamily="18" charset="0"/>
                <a:sym typeface="Lato"/>
              </a:rPr>
              <a:t>to easily connect with the bank </a:t>
            </a:r>
            <a:r>
              <a:rPr lang="en" sz="1600" dirty="0" smtClean="0">
                <a:solidFill>
                  <a:srgbClr val="222222"/>
                </a:solidFill>
                <a:highlight>
                  <a:srgbClr val="FFFFFF"/>
                </a:highlight>
                <a:latin typeface="Times New Roman" pitchFamily="18" charset="0"/>
                <a:ea typeface="Lato"/>
                <a:cs typeface="Times New Roman" pitchFamily="18" charset="0"/>
                <a:sym typeface="Lato"/>
              </a:rPr>
              <a:t>staff digitally</a:t>
            </a:r>
            <a:r>
              <a:rPr lang="en" sz="1600" dirty="0">
                <a:solidFill>
                  <a:srgbClr val="222222"/>
                </a:solidFill>
                <a:highlight>
                  <a:srgbClr val="FFFFFF"/>
                </a:highlight>
                <a:latin typeface="Times New Roman" pitchFamily="18" charset="0"/>
                <a:ea typeface="Lato"/>
                <a:cs typeface="Times New Roman" pitchFamily="18" charset="0"/>
                <a:sym typeface="Lato"/>
              </a:rPr>
              <a:t>.</a:t>
            </a:r>
            <a:r>
              <a:rPr lang="en" sz="1600" b="0" i="0" u="none" strike="noStrike" cap="none" dirty="0">
                <a:solidFill>
                  <a:srgbClr val="222222"/>
                </a:solidFill>
                <a:highlight>
                  <a:srgbClr val="FFFFFF"/>
                </a:highlight>
                <a:latin typeface="Times New Roman" pitchFamily="18" charset="0"/>
                <a:ea typeface="Lato"/>
                <a:cs typeface="Times New Roman" pitchFamily="18" charset="0"/>
                <a:sym typeface="Lato"/>
              </a:rPr>
              <a:t>        </a:t>
            </a:r>
            <a:endParaRPr lang="en" sz="1600" b="0" i="0" u="none" strike="noStrike" cap="none" dirty="0" smtClean="0">
              <a:solidFill>
                <a:srgbClr val="222222"/>
              </a:solidFill>
              <a:highlight>
                <a:srgbClr val="FFFFFF"/>
              </a:highlight>
              <a:latin typeface="Times New Roman" pitchFamily="18" charset="0"/>
              <a:ea typeface="Lato"/>
              <a:cs typeface="Times New Roman" pitchFamily="18" charset="0"/>
              <a:sym typeface="Lato"/>
            </a:endParaRP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endParaRPr lang="en" sz="1600" b="0" i="0" u="none" strike="noStrike" cap="none" dirty="0">
              <a:solidFill>
                <a:srgbClr val="222222"/>
              </a:solidFill>
              <a:highlight>
                <a:srgbClr val="FFFFFF"/>
              </a:highlight>
              <a:latin typeface="Times New Roman" pitchFamily="18" charset="0"/>
              <a:ea typeface="Lato"/>
              <a:cs typeface="Times New Roman" pitchFamily="18" charset="0"/>
              <a:sym typeface="Lato"/>
            </a:endParaRP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b="0" i="0" u="none" strike="noStrike" cap="none" dirty="0">
                <a:solidFill>
                  <a:srgbClr val="222222"/>
                </a:solidFill>
                <a:highlight>
                  <a:srgbClr val="FFFFFF"/>
                </a:highlight>
                <a:latin typeface="Times New Roman" pitchFamily="18" charset="0"/>
                <a:ea typeface="Lato"/>
                <a:cs typeface="Times New Roman" pitchFamily="18" charset="0"/>
                <a:sym typeface="Lato"/>
              </a:rPr>
              <a:t>It will overcome the major signature process done manually by the </a:t>
            </a:r>
            <a:r>
              <a:rPr lang="en" sz="1600" b="0" i="0" u="none" strike="noStrike" cap="none" dirty="0" smtClean="0">
                <a:solidFill>
                  <a:srgbClr val="222222"/>
                </a:solidFill>
                <a:highlight>
                  <a:srgbClr val="FFFFFF"/>
                </a:highlight>
                <a:latin typeface="Times New Roman" pitchFamily="18" charset="0"/>
                <a:ea typeface="Lato"/>
                <a:cs typeface="Times New Roman" pitchFamily="18" charset="0"/>
                <a:sym typeface="Lato"/>
              </a:rPr>
              <a:t>staff. </a:t>
            </a:r>
            <a:r>
              <a:rPr lang="en" sz="1600" dirty="0" smtClean="0">
                <a:solidFill>
                  <a:srgbClr val="222222"/>
                </a:solidFill>
                <a:highlight>
                  <a:srgbClr val="FFFFFF"/>
                </a:highlight>
                <a:latin typeface="Times New Roman" pitchFamily="18" charset="0"/>
                <a:ea typeface="Lato"/>
                <a:cs typeface="Times New Roman" pitchFamily="18" charset="0"/>
                <a:sym typeface="Lato"/>
              </a:rPr>
              <a:t>It will h</a:t>
            </a:r>
            <a:r>
              <a:rPr lang="en" sz="1600" b="0" i="0" u="none" strike="noStrike" cap="none" dirty="0" smtClean="0">
                <a:solidFill>
                  <a:srgbClr val="222222"/>
                </a:solidFill>
                <a:highlight>
                  <a:srgbClr val="FFFFFF"/>
                </a:highlight>
                <a:latin typeface="Times New Roman" pitchFamily="18" charset="0"/>
                <a:ea typeface="Lato"/>
                <a:cs typeface="Times New Roman" pitchFamily="18" charset="0"/>
                <a:sym typeface="Lato"/>
              </a:rPr>
              <a:t>elp </a:t>
            </a:r>
            <a:r>
              <a:rPr lang="en" sz="1600" b="0" i="0" u="none" strike="noStrike" cap="none" dirty="0">
                <a:solidFill>
                  <a:srgbClr val="222222"/>
                </a:solidFill>
                <a:highlight>
                  <a:srgbClr val="FFFFFF"/>
                </a:highlight>
                <a:latin typeface="Times New Roman" pitchFamily="18" charset="0"/>
                <a:ea typeface="Lato"/>
                <a:cs typeface="Times New Roman" pitchFamily="18" charset="0"/>
                <a:sym typeface="Lato"/>
              </a:rPr>
              <a:t>to pass </a:t>
            </a:r>
            <a:r>
              <a:rPr lang="en" sz="1600" b="0" i="0" u="none" strike="noStrike" cap="none" dirty="0" smtClean="0">
                <a:solidFill>
                  <a:srgbClr val="222222"/>
                </a:solidFill>
                <a:highlight>
                  <a:srgbClr val="FFFFFF"/>
                </a:highlight>
                <a:latin typeface="Times New Roman" pitchFamily="18" charset="0"/>
                <a:ea typeface="Lato"/>
                <a:cs typeface="Times New Roman" pitchFamily="18" charset="0"/>
                <a:sym typeface="Lato"/>
              </a:rPr>
              <a:t> the </a:t>
            </a:r>
            <a:r>
              <a:rPr lang="en" sz="1600" b="0" i="0" u="none" strike="noStrike" cap="none" dirty="0">
                <a:solidFill>
                  <a:srgbClr val="222222"/>
                </a:solidFill>
                <a:highlight>
                  <a:srgbClr val="FFFFFF"/>
                </a:highlight>
                <a:latin typeface="Times New Roman" pitchFamily="18" charset="0"/>
                <a:ea typeface="Lato"/>
                <a:cs typeface="Times New Roman" pitchFamily="18" charset="0"/>
                <a:sym typeface="Lato"/>
              </a:rPr>
              <a:t>cheque or </a:t>
            </a:r>
            <a:r>
              <a:rPr lang="en" sz="1600" b="0" i="0" u="none" strike="noStrike" cap="none" dirty="0" smtClean="0">
                <a:solidFill>
                  <a:srgbClr val="222222"/>
                </a:solidFill>
                <a:highlight>
                  <a:srgbClr val="FFFFFF"/>
                </a:highlight>
                <a:latin typeface="Times New Roman" pitchFamily="18" charset="0"/>
                <a:ea typeface="Lato"/>
                <a:cs typeface="Times New Roman" pitchFamily="18" charset="0"/>
                <a:sym typeface="Lato"/>
              </a:rPr>
              <a:t>verify the form in </a:t>
            </a:r>
            <a:r>
              <a:rPr lang="en" sz="1600" b="0" i="0" u="none" strike="noStrike" cap="none" dirty="0">
                <a:solidFill>
                  <a:srgbClr val="222222"/>
                </a:solidFill>
                <a:highlight>
                  <a:srgbClr val="FFFFFF"/>
                </a:highlight>
                <a:latin typeface="Times New Roman" pitchFamily="18" charset="0"/>
                <a:ea typeface="Lato"/>
                <a:cs typeface="Times New Roman" pitchFamily="18" charset="0"/>
                <a:sym typeface="Lato"/>
              </a:rPr>
              <a:t>a digital way.</a:t>
            </a:r>
          </a:p>
          <a:p>
            <a:pPr marR="0" lvl="0" algn="l" rtl="0">
              <a:lnSpc>
                <a:spcPct val="100000"/>
              </a:lnSpc>
              <a:spcBef>
                <a:spcPts val="0"/>
              </a:spcBef>
              <a:spcAft>
                <a:spcPts val="0"/>
              </a:spcAft>
              <a:buClr>
                <a:srgbClr val="000000"/>
              </a:buClr>
              <a:buSzPts val="1400"/>
            </a:pPr>
            <a:endParaRPr lang="en" sz="1600" dirty="0">
              <a:solidFill>
                <a:srgbClr val="222222"/>
              </a:solidFill>
              <a:highlight>
                <a:srgbClr val="FFFFFF"/>
              </a:highlight>
              <a:latin typeface="Times New Roman" pitchFamily="18" charset="0"/>
              <a:ea typeface="Lato"/>
              <a:cs typeface="Times New Roman" pitchFamily="18" charset="0"/>
              <a:sym typeface="Lato"/>
            </a:endParaRP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dirty="0">
                <a:solidFill>
                  <a:srgbClr val="222222"/>
                </a:solidFill>
                <a:highlight>
                  <a:srgbClr val="FFFFFF"/>
                </a:highlight>
                <a:latin typeface="Times New Roman" pitchFamily="18" charset="0"/>
                <a:ea typeface="Lato"/>
                <a:cs typeface="Times New Roman" pitchFamily="18" charset="0"/>
                <a:sym typeface="Lato"/>
              </a:rPr>
              <a:t>The users who are unaware </a:t>
            </a:r>
            <a:r>
              <a:rPr lang="en" sz="1600" dirty="0" smtClean="0">
                <a:solidFill>
                  <a:srgbClr val="222222"/>
                </a:solidFill>
                <a:highlight>
                  <a:srgbClr val="FFFFFF"/>
                </a:highlight>
                <a:latin typeface="Times New Roman" pitchFamily="18" charset="0"/>
                <a:ea typeface="Lato"/>
                <a:cs typeface="Times New Roman" pitchFamily="18" charset="0"/>
                <a:sym typeface="Lato"/>
              </a:rPr>
              <a:t>of bank </a:t>
            </a:r>
            <a:r>
              <a:rPr lang="en" sz="1600" dirty="0">
                <a:solidFill>
                  <a:srgbClr val="222222"/>
                </a:solidFill>
                <a:highlight>
                  <a:srgbClr val="FFFFFF"/>
                </a:highlight>
                <a:latin typeface="Times New Roman" pitchFamily="18" charset="0"/>
                <a:ea typeface="Lato"/>
                <a:cs typeface="Times New Roman" pitchFamily="18" charset="0"/>
                <a:sym typeface="Lato"/>
              </a:rPr>
              <a:t>rules and regulation can easily go through this </a:t>
            </a:r>
            <a:r>
              <a:rPr lang="en" sz="1600" dirty="0" smtClean="0">
                <a:solidFill>
                  <a:srgbClr val="222222"/>
                </a:solidFill>
                <a:highlight>
                  <a:srgbClr val="FFFFFF"/>
                </a:highlight>
                <a:latin typeface="Times New Roman" pitchFamily="18" charset="0"/>
                <a:ea typeface="Lato"/>
                <a:cs typeface="Times New Roman" pitchFamily="18" charset="0"/>
                <a:sym typeface="Lato"/>
              </a:rPr>
              <a:t>inconvenience </a:t>
            </a:r>
            <a:r>
              <a:rPr lang="en" sz="1600" dirty="0">
                <a:solidFill>
                  <a:srgbClr val="222222"/>
                </a:solidFill>
                <a:highlight>
                  <a:srgbClr val="FFFFFF"/>
                </a:highlight>
                <a:latin typeface="Times New Roman" pitchFamily="18" charset="0"/>
                <a:ea typeface="Lato"/>
                <a:cs typeface="Times New Roman" pitchFamily="18" charset="0"/>
                <a:sym typeface="Lato"/>
              </a:rPr>
              <a:t>by using virtual contact with the bank.</a:t>
            </a:r>
          </a:p>
          <a:p>
            <a:pPr marR="0" lvl="0" algn="l" rtl="0">
              <a:lnSpc>
                <a:spcPct val="100000"/>
              </a:lnSpc>
              <a:spcBef>
                <a:spcPts val="0"/>
              </a:spcBef>
              <a:spcAft>
                <a:spcPts val="0"/>
              </a:spcAft>
              <a:buClr>
                <a:srgbClr val="000000"/>
              </a:buClr>
              <a:buSzPts val="1400"/>
            </a:pPr>
            <a:endParaRPr lang="en" sz="1600" dirty="0">
              <a:solidFill>
                <a:srgbClr val="222222"/>
              </a:solidFill>
              <a:highlight>
                <a:srgbClr val="FFFFFF"/>
              </a:highlight>
              <a:latin typeface="Times New Roman" pitchFamily="18" charset="0"/>
              <a:ea typeface="Lato"/>
              <a:cs typeface="Times New Roman" pitchFamily="18" charset="0"/>
              <a:sym typeface="Lato"/>
            </a:endParaRP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Ø"/>
            </a:pPr>
            <a:r>
              <a:rPr lang="en" sz="1600" dirty="0">
                <a:solidFill>
                  <a:srgbClr val="222222"/>
                </a:solidFill>
                <a:highlight>
                  <a:srgbClr val="FFFFFF"/>
                </a:highlight>
                <a:latin typeface="Times New Roman" pitchFamily="18" charset="0"/>
                <a:ea typeface="Lato"/>
                <a:cs typeface="Times New Roman" pitchFamily="18" charset="0"/>
                <a:sym typeface="Lato"/>
              </a:rPr>
              <a:t> This will increase the bank ID users. </a:t>
            </a:r>
            <a:endParaRPr lang="en" sz="1600" b="0" i="0" u="none" strike="noStrike" cap="none" dirty="0">
              <a:solidFill>
                <a:srgbClr val="222222"/>
              </a:solidFill>
              <a:highlight>
                <a:srgbClr val="FFFFFF"/>
              </a:highlight>
              <a:latin typeface="Times New Roman" pitchFamily="18" charset="0"/>
              <a:ea typeface="Lato"/>
              <a:cs typeface="Times New Roman" pitchFamily="18" charset="0"/>
              <a:sym typeface="Lato"/>
            </a:endParaRPr>
          </a:p>
          <a:p>
            <a:pPr marR="0" lvl="0" algn="l" rtl="0">
              <a:lnSpc>
                <a:spcPct val="100000"/>
              </a:lnSpc>
              <a:spcBef>
                <a:spcPts val="0"/>
              </a:spcBef>
              <a:spcAft>
                <a:spcPts val="0"/>
              </a:spcAft>
              <a:buClr>
                <a:srgbClr val="000000"/>
              </a:buClr>
              <a:buSzPts val="1400"/>
            </a:pPr>
            <a:endParaRPr sz="1400" b="0" i="0" u="none" strike="noStrike" cap="none" dirty="0">
              <a:solidFill>
                <a:srgbClr val="000000"/>
              </a:solidFill>
              <a:latin typeface="Traditional Arabic" panose="02020603050405020304" pitchFamily="18" charset="-78"/>
              <a:ea typeface="Lato"/>
              <a:cs typeface="Traditional Arabic" panose="02020603050405020304" pitchFamily="18" charset="-78"/>
              <a:sym typeface="Lato"/>
            </a:endParaRPr>
          </a:p>
          <a:p>
            <a:pPr marL="1085850" marR="0" lvl="0" indent="-171450" algn="l" rtl="0">
              <a:lnSpc>
                <a:spcPct val="100000"/>
              </a:lnSpc>
              <a:spcBef>
                <a:spcPts val="0"/>
              </a:spcBef>
              <a:spcAft>
                <a:spcPts val="0"/>
              </a:spcAft>
              <a:buClr>
                <a:srgbClr val="000000"/>
              </a:buClr>
              <a:buSzPts val="1200"/>
              <a:buFont typeface="Wingdings" panose="05000000000000000000" pitchFamily="2" charset="2"/>
              <a:buChar char="q"/>
            </a:pPr>
            <a:endParaRPr sz="1200" b="0" i="0" u="none" strike="noStrike" cap="none" dirty="0">
              <a:solidFill>
                <a:srgbClr val="000000"/>
              </a:solidFill>
              <a:latin typeface="Traditional Arabic" panose="02020603050405020304" pitchFamily="18" charset="-78"/>
              <a:ea typeface="Lato"/>
              <a:cs typeface="Traditional Arabic" panose="02020603050405020304" pitchFamily="18" charset="-78"/>
              <a:sym typeface="Lat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941C1D1-2B2F-712C-5356-80E791306DDB}"/>
              </a:ext>
            </a:extLst>
          </p:cNvPr>
          <p:cNvPicPr>
            <a:picLocks noChangeAspect="1"/>
          </p:cNvPicPr>
          <p:nvPr/>
        </p:nvPicPr>
        <p:blipFill>
          <a:blip r:embed="rId2">
            <a:duotone>
              <a:schemeClr val="accent6">
                <a:shade val="45000"/>
                <a:satMod val="135000"/>
              </a:schemeClr>
              <a:prstClr val="white"/>
            </a:duotone>
            <a:extLst>
              <a:ext uri="{837473B0-CC2E-450A-ABE3-18F120FF3D39}">
                <a1611:picAttrSrcUrl xmlns="" xmlns:a1611="http://schemas.microsoft.com/office/drawing/2016/11/main" r:id="rId3"/>
              </a:ext>
            </a:extLst>
          </a:blip>
          <a:stretch>
            <a:fillRect/>
          </a:stretch>
        </p:blipFill>
        <p:spPr>
          <a:xfrm>
            <a:off x="334735" y="746449"/>
            <a:ext cx="8474529" cy="4198806"/>
          </a:xfrm>
          <a:prstGeom prst="rect">
            <a:avLst/>
          </a:prstGeom>
        </p:spPr>
      </p:pic>
      <p:sp>
        <p:nvSpPr>
          <p:cNvPr id="5" name="Title 4"/>
          <p:cNvSpPr>
            <a:spLocks noGrp="1"/>
          </p:cNvSpPr>
          <p:nvPr>
            <p:ph type="title"/>
          </p:nvPr>
        </p:nvSpPr>
        <p:spPr/>
        <p:txBody>
          <a:bodyPr/>
          <a:lstStyle/>
          <a:p>
            <a:pPr lvl="0"/>
            <a:r>
              <a:rPr lang="en" sz="2000" dirty="0" smtClean="0">
                <a:solidFill>
                  <a:srgbClr val="222222"/>
                </a:solidFill>
                <a:highlight>
                  <a:srgbClr val="FFFFFF"/>
                </a:highlight>
                <a:latin typeface="Times New Roman" panose="02020603050405020304" pitchFamily="18" charset="0"/>
                <a:cs typeface="Times New Roman" panose="02020603050405020304" pitchFamily="18" charset="0"/>
              </a:rPr>
              <a:t>METHODOLOGY:</a:t>
            </a:r>
            <a:br>
              <a:rPr lang="en" sz="2000" dirty="0" smtClean="0">
                <a:solidFill>
                  <a:srgbClr val="222222"/>
                </a:solidFill>
                <a:highlight>
                  <a:srgbClr val="FFFFFF"/>
                </a:highlight>
                <a:latin typeface="Times New Roman" panose="02020603050405020304" pitchFamily="18" charset="0"/>
                <a:cs typeface="Times New Roman" panose="02020603050405020304" pitchFamily="18" charset="0"/>
              </a:rPr>
            </a:br>
            <a:endParaRPr lang="en-US" sz="2000" dirty="0"/>
          </a:p>
        </p:txBody>
      </p:sp>
      <p:sp>
        <p:nvSpPr>
          <p:cNvPr id="4" name="Text Placeholder 3"/>
          <p:cNvSpPr>
            <a:spLocks noGrp="1"/>
          </p:cNvSpPr>
          <p:nvPr>
            <p:ph type="body" idx="1"/>
          </p:nvPr>
        </p:nvSpPr>
        <p:spPr>
          <a:xfrm>
            <a:off x="512874" y="830424"/>
            <a:ext cx="8295223" cy="4086809"/>
          </a:xfrm>
        </p:spPr>
        <p:txBody>
          <a:bodyPr/>
          <a:lstStyle/>
          <a:p>
            <a:pPr marL="0" lvl="0" indent="0">
              <a:lnSpc>
                <a:spcPct val="100000"/>
              </a:lnSpc>
              <a:buClr>
                <a:srgbClr val="000000"/>
              </a:buClr>
              <a:buNone/>
            </a:pPr>
            <a:r>
              <a:rPr lang="en" sz="1550" dirty="0" smtClean="0">
                <a:solidFill>
                  <a:srgbClr val="222222"/>
                </a:solidFill>
                <a:highlight>
                  <a:srgbClr val="FFFFFF"/>
                </a:highlight>
                <a:latin typeface="Times New Roman" panose="02020603050405020304" pitchFamily="18" charset="0"/>
                <a:cs typeface="Times New Roman" panose="02020603050405020304" pitchFamily="18" charset="0"/>
              </a:rPr>
              <a:t>This </a:t>
            </a:r>
            <a:r>
              <a:rPr lang="en" sz="1550" dirty="0">
                <a:solidFill>
                  <a:srgbClr val="222222"/>
                </a:solidFill>
                <a:highlight>
                  <a:srgbClr val="FFFFFF"/>
                </a:highlight>
                <a:latin typeface="Times New Roman" panose="02020603050405020304" pitchFamily="18" charset="0"/>
                <a:cs typeface="Times New Roman" panose="02020603050405020304" pitchFamily="18" charset="0"/>
              </a:rPr>
              <a:t>concept and script can be written and implemented easily using  </a:t>
            </a:r>
            <a:r>
              <a:rPr lang="en" sz="1550" b="1" dirty="0">
                <a:solidFill>
                  <a:srgbClr val="222222"/>
                </a:solidFill>
                <a:highlight>
                  <a:srgbClr val="FFFFFF"/>
                </a:highlight>
                <a:latin typeface="Times New Roman" panose="02020603050405020304" pitchFamily="18" charset="0"/>
                <a:cs typeface="Times New Roman" panose="02020603050405020304" pitchFamily="18" charset="0"/>
              </a:rPr>
              <a:t>Python language </a:t>
            </a:r>
            <a:r>
              <a:rPr lang="en" sz="1550" dirty="0">
                <a:solidFill>
                  <a:srgbClr val="222222"/>
                </a:solidFill>
                <a:highlight>
                  <a:srgbClr val="FFFFFF"/>
                </a:highlight>
                <a:latin typeface="Times New Roman" panose="02020603050405020304" pitchFamily="18" charset="0"/>
                <a:cs typeface="Times New Roman" panose="02020603050405020304" pitchFamily="18" charset="0"/>
              </a:rPr>
              <a:t>.</a:t>
            </a:r>
          </a:p>
          <a:p>
            <a:pPr marL="285750" lvl="0" indent="-285750">
              <a:lnSpc>
                <a:spcPct val="100000"/>
              </a:lnSpc>
              <a:buClr>
                <a:srgbClr val="000000"/>
              </a:buClr>
              <a:buFont typeface="Wingdings" panose="05000000000000000000" pitchFamily="2" charset="2"/>
              <a:buChar char="Ø"/>
            </a:pPr>
            <a:endParaRPr lang="en" sz="1550" dirty="0">
              <a:solidFill>
                <a:srgbClr val="222222"/>
              </a:solidFill>
              <a:highlight>
                <a:srgbClr val="FFFFFF"/>
              </a:highlight>
              <a:latin typeface="Times New Roman" panose="02020603050405020304" pitchFamily="18" charset="0"/>
              <a:cs typeface="Times New Roman" panose="02020603050405020304" pitchFamily="18" charset="0"/>
            </a:endParaRPr>
          </a:p>
          <a:p>
            <a:pPr marL="285750" lvl="0" indent="-285750">
              <a:lnSpc>
                <a:spcPct val="100000"/>
              </a:lnSpc>
              <a:buClr>
                <a:srgbClr val="000000"/>
              </a:buClr>
              <a:buFont typeface="Wingdings" panose="05000000000000000000" pitchFamily="2" charset="2"/>
              <a:buChar char="Ø"/>
            </a:pPr>
            <a:r>
              <a:rPr lang="en-US" sz="1550" dirty="0">
                <a:solidFill>
                  <a:srgbClr val="222222"/>
                </a:solidFill>
                <a:highlight>
                  <a:srgbClr val="FFFFFF"/>
                </a:highlight>
                <a:latin typeface="Times New Roman" panose="02020603050405020304" pitchFamily="18" charset="0"/>
                <a:cs typeface="Times New Roman" panose="02020603050405020304" pitchFamily="18" charset="0"/>
              </a:rPr>
              <a:t>T</a:t>
            </a:r>
            <a:r>
              <a:rPr lang="en" sz="1550" dirty="0">
                <a:solidFill>
                  <a:srgbClr val="222222"/>
                </a:solidFill>
                <a:highlight>
                  <a:srgbClr val="FFFFFF"/>
                </a:highlight>
                <a:latin typeface="Times New Roman" panose="02020603050405020304" pitchFamily="18" charset="0"/>
                <a:cs typeface="Times New Roman" panose="02020603050405020304" pitchFamily="18" charset="0"/>
              </a:rPr>
              <a:t>he avatar can be created and designed </a:t>
            </a:r>
            <a:r>
              <a:rPr lang="en" sz="1550" dirty="0" smtClean="0">
                <a:solidFill>
                  <a:srgbClr val="222222"/>
                </a:solidFill>
                <a:highlight>
                  <a:srgbClr val="FFFFFF"/>
                </a:highlight>
                <a:latin typeface="Times New Roman" panose="02020603050405020304" pitchFamily="18" charset="0"/>
                <a:cs typeface="Times New Roman" panose="02020603050405020304" pitchFamily="18" charset="0"/>
              </a:rPr>
              <a:t>using </a:t>
            </a:r>
            <a:r>
              <a:rPr lang="en-US" sz="1550" b="1" dirty="0" smtClean="0">
                <a:solidFill>
                  <a:srgbClr val="000000"/>
                </a:solidFill>
                <a:latin typeface="Times New Roman" panose="02020603050405020304" pitchFamily="18" charset="0"/>
                <a:cs typeface="Times New Roman" panose="02020603050405020304" pitchFamily="18" charset="0"/>
              </a:rPr>
              <a:t>Blender </a:t>
            </a:r>
            <a:r>
              <a:rPr lang="en-US" sz="1550" b="1" dirty="0">
                <a:solidFill>
                  <a:srgbClr val="000000"/>
                </a:solidFill>
                <a:latin typeface="Times New Roman" panose="02020603050405020304" pitchFamily="18" charset="0"/>
                <a:cs typeface="Times New Roman" panose="02020603050405020304" pitchFamily="18" charset="0"/>
              </a:rPr>
              <a:t>application software </a:t>
            </a:r>
            <a:r>
              <a:rPr lang="en-US" sz="1550" dirty="0">
                <a:solidFill>
                  <a:srgbClr val="000000"/>
                </a:solidFill>
                <a:latin typeface="Times New Roman" panose="02020603050405020304" pitchFamily="18" charset="0"/>
                <a:cs typeface="Times New Roman" panose="02020603050405020304" pitchFamily="18" charset="0"/>
              </a:rPr>
              <a:t>.</a:t>
            </a:r>
          </a:p>
          <a:p>
            <a:pPr marL="285750" lvl="0" indent="-285750">
              <a:lnSpc>
                <a:spcPct val="100000"/>
              </a:lnSpc>
              <a:buClr>
                <a:srgbClr val="000000"/>
              </a:buClr>
              <a:buFont typeface="Wingdings" panose="05000000000000000000" pitchFamily="2" charset="2"/>
              <a:buChar char="Ø"/>
            </a:pPr>
            <a:endParaRPr lang="en-US" sz="1550" dirty="0">
              <a:solidFill>
                <a:srgbClr val="000000"/>
              </a:solidFill>
              <a:latin typeface="Times New Roman" panose="02020603050405020304" pitchFamily="18" charset="0"/>
              <a:cs typeface="Times New Roman" panose="02020603050405020304" pitchFamily="18" charset="0"/>
            </a:endParaRPr>
          </a:p>
          <a:p>
            <a:pPr marL="285750" lvl="0" indent="-285750">
              <a:lnSpc>
                <a:spcPct val="100000"/>
              </a:lnSpc>
              <a:buClr>
                <a:srgbClr val="000000"/>
              </a:buClr>
              <a:buFont typeface="Wingdings" panose="05000000000000000000" pitchFamily="2" charset="2"/>
              <a:buChar char="Ø"/>
            </a:pPr>
            <a:r>
              <a:rPr lang="en-US" sz="1550" dirty="0">
                <a:latin typeface="Times New Roman" panose="02020603050405020304" pitchFamily="18" charset="0"/>
                <a:cs typeface="Times New Roman" panose="02020603050405020304" pitchFamily="18" charset="0"/>
              </a:rPr>
              <a:t>Artificial Intelligence technology  can also be  applied in this concept .</a:t>
            </a:r>
          </a:p>
          <a:p>
            <a:pPr marL="285750" lvl="0" indent="-285750">
              <a:lnSpc>
                <a:spcPct val="100000"/>
              </a:lnSpc>
              <a:buClr>
                <a:srgbClr val="000000"/>
              </a:buClr>
              <a:buFont typeface="Wingdings" panose="05000000000000000000" pitchFamily="2" charset="2"/>
              <a:buChar char="Ø"/>
            </a:pPr>
            <a:endParaRPr lang="en-IN" sz="1550" dirty="0">
              <a:latin typeface="Times New Roman" panose="02020603050405020304" pitchFamily="18" charset="0"/>
              <a:cs typeface="Times New Roman" panose="02020603050405020304" pitchFamily="18" charset="0"/>
            </a:endParaRPr>
          </a:p>
          <a:p>
            <a:pPr marL="285750" lvl="0" indent="-285750">
              <a:lnSpc>
                <a:spcPct val="100000"/>
              </a:lnSpc>
              <a:buClr>
                <a:srgbClr val="000000"/>
              </a:buClr>
              <a:buFont typeface="Wingdings" panose="05000000000000000000" pitchFamily="2" charset="2"/>
              <a:buChar char="Ø"/>
            </a:pPr>
            <a:r>
              <a:rPr lang="en-IN" sz="1550" dirty="0">
                <a:latin typeface="Times New Roman" panose="02020603050405020304" pitchFamily="18" charset="0"/>
                <a:cs typeface="Times New Roman" panose="02020603050405020304" pitchFamily="18" charset="0"/>
              </a:rPr>
              <a:t>By using CGI (Computer Generated Imagery) special visual effects done by computer software , the user’s face structure is idealized and copied as original or animated form which is allowed to see in the display.</a:t>
            </a:r>
          </a:p>
          <a:p>
            <a:pPr marL="285750" lvl="0" indent="-285750">
              <a:lnSpc>
                <a:spcPct val="100000"/>
              </a:lnSpc>
              <a:buClr>
                <a:srgbClr val="000000"/>
              </a:buClr>
              <a:buFont typeface="Wingdings" panose="05000000000000000000" pitchFamily="2" charset="2"/>
              <a:buChar char="Ø"/>
            </a:pPr>
            <a:endParaRPr lang="en-IN" sz="1550" dirty="0">
              <a:latin typeface="Times New Roman" panose="02020603050405020304" pitchFamily="18" charset="0"/>
              <a:cs typeface="Times New Roman" panose="02020603050405020304" pitchFamily="18" charset="0"/>
            </a:endParaRPr>
          </a:p>
          <a:p>
            <a:pPr marL="285750" lvl="0" indent="-285750">
              <a:lnSpc>
                <a:spcPct val="100000"/>
              </a:lnSpc>
              <a:buClr>
                <a:srgbClr val="000000"/>
              </a:buClr>
              <a:buFont typeface="Wingdings" panose="05000000000000000000" pitchFamily="2" charset="2"/>
              <a:buChar char="Ø"/>
            </a:pPr>
            <a:r>
              <a:rPr lang="en-IN" sz="1550" dirty="0">
                <a:latin typeface="Times New Roman" panose="02020603050405020304" pitchFamily="18" charset="0"/>
                <a:cs typeface="Times New Roman" panose="02020603050405020304" pitchFamily="18" charset="0"/>
              </a:rPr>
              <a:t>An audio or text is given as input to the program .</a:t>
            </a:r>
          </a:p>
          <a:p>
            <a:pPr marL="285750" lvl="0" indent="-285750">
              <a:lnSpc>
                <a:spcPct val="100000"/>
              </a:lnSpc>
              <a:buClr>
                <a:srgbClr val="000000"/>
              </a:buClr>
              <a:buFont typeface="Wingdings" panose="05000000000000000000" pitchFamily="2" charset="2"/>
              <a:buChar char="Ø"/>
            </a:pPr>
            <a:endParaRPr lang="en-IN" sz="1550" dirty="0">
              <a:latin typeface="Times New Roman" panose="02020603050405020304" pitchFamily="18" charset="0"/>
              <a:cs typeface="Times New Roman" panose="02020603050405020304" pitchFamily="18" charset="0"/>
            </a:endParaRPr>
          </a:p>
          <a:p>
            <a:pPr marL="285750" lvl="0" indent="-285750">
              <a:lnSpc>
                <a:spcPct val="100000"/>
              </a:lnSpc>
              <a:buClr>
                <a:srgbClr val="000000"/>
              </a:buClr>
              <a:buFont typeface="Wingdings" panose="05000000000000000000" pitchFamily="2" charset="2"/>
              <a:buChar char="Ø"/>
            </a:pPr>
            <a:r>
              <a:rPr lang="en-IN" sz="1550" dirty="0">
                <a:latin typeface="Times New Roman" panose="02020603050405020304" pitchFamily="18" charset="0"/>
                <a:cs typeface="Times New Roman" panose="02020603050405020304" pitchFamily="18" charset="0"/>
              </a:rPr>
              <a:t>And this input will be delivered with the combination of CGI in the display along with the given audio or text as hearable.</a:t>
            </a:r>
          </a:p>
          <a:p>
            <a:pPr marL="285750" lvl="0" indent="-285750">
              <a:lnSpc>
                <a:spcPct val="100000"/>
              </a:lnSpc>
              <a:buClr>
                <a:srgbClr val="000000"/>
              </a:buClr>
              <a:buFont typeface="Wingdings" panose="05000000000000000000" pitchFamily="2" charset="2"/>
              <a:buChar char="Ø"/>
            </a:pPr>
            <a:endParaRPr lang="en-IN" sz="1550" dirty="0">
              <a:latin typeface="Times New Roman" panose="02020603050405020304" pitchFamily="18" charset="0"/>
              <a:cs typeface="Times New Roman" panose="02020603050405020304" pitchFamily="18" charset="0"/>
            </a:endParaRPr>
          </a:p>
          <a:p>
            <a:pPr marL="285750" lvl="0" indent="-285750">
              <a:lnSpc>
                <a:spcPct val="100000"/>
              </a:lnSpc>
              <a:buClr>
                <a:srgbClr val="000000"/>
              </a:buClr>
              <a:buFont typeface="Wingdings" panose="05000000000000000000" pitchFamily="2" charset="2"/>
              <a:buChar char="Ø"/>
            </a:pPr>
            <a:r>
              <a:rPr lang="en-IN" sz="1550" dirty="0">
                <a:latin typeface="Times New Roman" panose="02020603050405020304" pitchFamily="18" charset="0"/>
                <a:cs typeface="Times New Roman" panose="02020603050405020304" pitchFamily="18" charset="0"/>
              </a:rPr>
              <a:t>These are the basic methods to implement the concept of virtual avatar.</a:t>
            </a:r>
            <a:endParaRPr lang="en-US" sz="1550" dirty="0">
              <a:latin typeface="Times New Roman" panose="02020603050405020304" pitchFamily="18" charset="0"/>
              <a:cs typeface="Times New Roman" panose="02020603050405020304" pitchFamily="18" charset="0"/>
            </a:endParaRPr>
          </a:p>
          <a:p>
            <a:pPr marL="285750" lvl="0" indent="-285750">
              <a:lnSpc>
                <a:spcPct val="100000"/>
              </a:lnSpc>
              <a:buClr>
                <a:srgbClr val="000000"/>
              </a:buClr>
              <a:buFont typeface="Arial" pitchFamily="34" charset="0"/>
              <a:buChar char="•"/>
            </a:pPr>
            <a:endParaRPr lang="en-IN" sz="1550" dirty="0">
              <a:latin typeface="Times New Roman" panose="02020603050405020304" pitchFamily="18" charset="0"/>
              <a:cs typeface="Times New Roman" panose="02020603050405020304" pitchFamily="18" charset="0"/>
            </a:endParaRPr>
          </a:p>
          <a:p>
            <a:pPr marL="285750" lvl="0" indent="-285750">
              <a:lnSpc>
                <a:spcPct val="100000"/>
              </a:lnSpc>
              <a:buClr>
                <a:srgbClr val="000000"/>
              </a:buClr>
              <a:buNone/>
            </a:pPr>
            <a:endParaRPr lang="en-US" sz="155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9C23E0CC-2F32-00B5-F64A-EB0B4ACB3646}"/>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xmlns="">
                  <a14:imgLayer r:embed="rId3">
                    <a14:imgEffect>
                      <a14:brightnessContrast bright="40000" contrast="40000"/>
                    </a14:imgEffect>
                  </a14:imgLayer>
                </a14:imgProps>
              </a:ext>
              <a:ext uri="{837473B0-CC2E-450A-ABE3-18F120FF3D39}">
                <a1611:picAttrSrcUrl xmlns="" xmlns:a1611="http://schemas.microsoft.com/office/drawing/2016/11/main" r:id="rId4"/>
              </a:ext>
            </a:extLst>
          </a:blip>
          <a:stretch>
            <a:fillRect/>
          </a:stretch>
        </p:blipFill>
        <p:spPr>
          <a:xfrm>
            <a:off x="66744" y="821094"/>
            <a:ext cx="9010511" cy="4322406"/>
          </a:xfrm>
          <a:prstGeom prst="rect">
            <a:avLst/>
          </a:prstGeom>
        </p:spPr>
      </p:pic>
      <p:sp>
        <p:nvSpPr>
          <p:cNvPr id="4" name="Title 3"/>
          <p:cNvSpPr>
            <a:spLocks noGrp="1"/>
          </p:cNvSpPr>
          <p:nvPr>
            <p:ph type="title"/>
          </p:nvPr>
        </p:nvSpPr>
        <p:spPr/>
        <p:txBody>
          <a:bodyPr/>
          <a:lstStyle/>
          <a:p>
            <a:r>
              <a:rPr lang="en-IN" sz="2000" dirty="0" smtClean="0">
                <a:latin typeface="Times New Roman" panose="02020603050405020304" pitchFamily="18" charset="0"/>
                <a:cs typeface="Times New Roman" panose="02020603050405020304" pitchFamily="18" charset="0"/>
              </a:rPr>
              <a:t>ARCHITECTURE</a:t>
            </a:r>
            <a:r>
              <a:rPr lang="en-IN" sz="3200" dirty="0" smtClean="0">
                <a:latin typeface="Times New Roman" panose="02020603050405020304" pitchFamily="18" charset="0"/>
                <a:cs typeface="Times New Roman" panose="02020603050405020304" pitchFamily="18" charset="0"/>
              </a:rPr>
              <a:t> :</a:t>
            </a:r>
            <a:br>
              <a:rPr lang="en-IN" sz="3200" dirty="0" smtClean="0">
                <a:latin typeface="Times New Roman" panose="02020603050405020304" pitchFamily="18" charset="0"/>
                <a:cs typeface="Times New Roman" panose="02020603050405020304" pitchFamily="18" charset="0"/>
              </a:rPr>
            </a:br>
            <a:endParaRPr lang="en-US" dirty="0"/>
          </a:p>
        </p:txBody>
      </p:sp>
      <p:sp>
        <p:nvSpPr>
          <p:cNvPr id="2" name="Text Placeholder 1"/>
          <p:cNvSpPr>
            <a:spLocks noGrp="1"/>
          </p:cNvSpPr>
          <p:nvPr>
            <p:ph type="body" idx="1"/>
          </p:nvPr>
        </p:nvSpPr>
        <p:spPr>
          <a:xfrm>
            <a:off x="494522" y="774441"/>
            <a:ext cx="8649478" cy="4369058"/>
          </a:xfrm>
        </p:spPr>
        <p:txBody>
          <a:bodyPr/>
          <a:lstStyle/>
          <a:p>
            <a:pPr>
              <a:buNone/>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The structure of virtual world is </a:t>
            </a:r>
            <a:r>
              <a:rPr lang="en-IN" sz="1600" dirty="0" smtClean="0">
                <a:latin typeface="Times New Roman" panose="02020603050405020304" pitchFamily="18" charset="0"/>
                <a:cs typeface="Times New Roman" panose="02020603050405020304" pitchFamily="18" charset="0"/>
              </a:rPr>
              <a:t>quite </a:t>
            </a:r>
            <a:r>
              <a:rPr lang="en-IN" sz="1600" dirty="0">
                <a:latin typeface="Times New Roman" panose="02020603050405020304" pitchFamily="18" charset="0"/>
                <a:cs typeface="Times New Roman" panose="02020603050405020304" pitchFamily="18" charset="0"/>
              </a:rPr>
              <a:t>new to this environment.</a:t>
            </a:r>
          </a:p>
          <a:p>
            <a:pPr>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T</a:t>
            </a:r>
            <a:r>
              <a:rPr lang="en-IN" sz="1600" dirty="0" smtClean="0">
                <a:latin typeface="Times New Roman" panose="02020603050405020304" pitchFamily="18" charset="0"/>
                <a:cs typeface="Times New Roman" panose="02020603050405020304" pitchFamily="18" charset="0"/>
              </a:rPr>
              <a:t>his </a:t>
            </a:r>
            <a:r>
              <a:rPr lang="en-IN" sz="1600" dirty="0">
                <a:latin typeface="Times New Roman" panose="02020603050405020304" pitchFamily="18" charset="0"/>
                <a:cs typeface="Times New Roman" panose="02020603050405020304" pitchFamily="18" charset="0"/>
              </a:rPr>
              <a:t>method is rising in selected fields </a:t>
            </a:r>
            <a:r>
              <a:rPr lang="en-IN" sz="1600" dirty="0" smtClean="0">
                <a:latin typeface="Times New Roman" panose="02020603050405020304" pitchFamily="18" charset="0"/>
                <a:cs typeface="Times New Roman" panose="02020603050405020304" pitchFamily="18" charset="0"/>
              </a:rPr>
              <a:t>like Airports</a:t>
            </a:r>
            <a:r>
              <a:rPr lang="en-IN" sz="1600" dirty="0">
                <a:latin typeface="Times New Roman" panose="02020603050405020304" pitchFamily="18" charset="0"/>
                <a:cs typeface="Times New Roman" panose="02020603050405020304" pitchFamily="18" charset="0"/>
              </a:rPr>
              <a:t>, computer software industries and companies etc…..</a:t>
            </a:r>
          </a:p>
          <a:p>
            <a:pPr>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Virtual contact is used in banks for staff to staff connection.</a:t>
            </a:r>
          </a:p>
          <a:p>
            <a:pPr>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We are </a:t>
            </a:r>
            <a:r>
              <a:rPr lang="en-IN" sz="1600" dirty="0">
                <a:latin typeface="Times New Roman" panose="02020603050405020304" pitchFamily="18" charset="0"/>
                <a:cs typeface="Times New Roman" panose="02020603050405020304" pitchFamily="18" charset="0"/>
              </a:rPr>
              <a:t>here to implement this method for bank to user connection which will make </a:t>
            </a:r>
            <a:r>
              <a:rPr lang="en-IN" sz="1600" dirty="0" smtClean="0">
                <a:latin typeface="Times New Roman" panose="02020603050405020304" pitchFamily="18" charset="0"/>
                <a:cs typeface="Times New Roman" panose="02020603050405020304" pitchFamily="18" charset="0"/>
              </a:rPr>
              <a:t>an understandable relationship </a:t>
            </a:r>
            <a:r>
              <a:rPr lang="en-IN" sz="1600" dirty="0">
                <a:latin typeface="Times New Roman" panose="02020603050405020304" pitchFamily="18" charset="0"/>
                <a:cs typeface="Times New Roman" panose="02020603050405020304" pitchFamily="18" charset="0"/>
              </a:rPr>
              <a:t>between the user and the bank</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TotalTime>
  <Words>1377</Words>
  <Application>Microsoft Office PowerPoint</Application>
  <PresentationFormat>On-screen Show (16:9)</PresentationFormat>
  <Paragraphs>153</Paragraphs>
  <Slides>22</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Times New Roman</vt:lpstr>
      <vt:lpstr>Trebuchet MS</vt:lpstr>
      <vt:lpstr>Lato Black</vt:lpstr>
      <vt:lpstr>Lato</vt:lpstr>
      <vt:lpstr>Wingdings</vt:lpstr>
      <vt:lpstr>Traditional Arabic</vt:lpstr>
      <vt:lpstr>Bodoni MT</vt:lpstr>
      <vt:lpstr>TI Template</vt:lpstr>
      <vt:lpstr>TI Template</vt:lpstr>
      <vt:lpstr>BANK OF BARODA HACKATHON - 2022                       </vt:lpstr>
      <vt:lpstr>ABSTRACT</vt:lpstr>
      <vt:lpstr>PROBLEM STATEMENT</vt:lpstr>
      <vt:lpstr>USER SEGMENT &amp; MAIN POINTS</vt:lpstr>
      <vt:lpstr>PRE-REQUISITE</vt:lpstr>
      <vt:lpstr>AZURE TOOLS OR RESOURCES                    </vt:lpstr>
      <vt:lpstr>ANY SUPPORTING FUNCTIONAL DOCUMENTS</vt:lpstr>
      <vt:lpstr>METHODOLOGY: </vt:lpstr>
      <vt:lpstr>ARCHITECTURE : </vt:lpstr>
      <vt:lpstr>KEY DIFFERENTIATORS &amp; ADOPTION PLAN</vt:lpstr>
      <vt:lpstr>Slide 11</vt:lpstr>
      <vt:lpstr>Slide 12</vt:lpstr>
      <vt:lpstr>SUPPORTING DIAGRAMS </vt:lpstr>
      <vt:lpstr>FLOWCHART :</vt:lpstr>
      <vt:lpstr>How far it can go ? </vt:lpstr>
      <vt:lpstr>1. VR IN MILITARY </vt:lpstr>
      <vt:lpstr>VR IN MILITARY (CONT..)</vt:lpstr>
      <vt:lpstr>2. VR IN SPORT </vt:lpstr>
      <vt:lpstr>3. VR IN MEDICAL TRAINING </vt:lpstr>
      <vt:lpstr>4. VR IN EDUCATION </vt:lpstr>
      <vt:lpstr>5. VR IN FASHION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dc:title>
  <dc:creator>Student SIT</dc:creator>
  <cp:lastModifiedBy>sitstudent</cp:lastModifiedBy>
  <cp:revision>66</cp:revision>
  <dcterms:modified xsi:type="dcterms:W3CDTF">2022-09-17T07:22:41Z</dcterms:modified>
</cp:coreProperties>
</file>